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4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dSm/koExcvz/ieB7KwTerSmD6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4DA6CB-9D7A-40C8-9E43-BB9B3D2A2F39}" v="1" dt="2024-02-07T19:23:22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Spør elevene hva et insekt 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- Her er vi ute etter både form og funksjon.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- Samme slide blir vist på slutten av økten, men ferdig utfylt. Modifiser slide 14 om nødvendig.</a:t>
            </a: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>
          <a:extLst>
            <a:ext uri="{FF2B5EF4-FFF2-40B4-BE49-F238E27FC236}">
              <a16:creationId xmlns:a16="http://schemas.microsoft.com/office/drawing/2014/main" id="{1AC5E7EB-03E5-8E7F-07AF-068089098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:notes">
            <a:extLst>
              <a:ext uri="{FF2B5EF4-FFF2-40B4-BE49-F238E27FC236}">
                <a16:creationId xmlns:a16="http://schemas.microsoft.com/office/drawing/2014/main" id="{0946FEB0-EBDD-B1B0-AE34-5A5D970A5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Kanskje har en elev spurt om vingene til </a:t>
            </a:r>
            <a:r>
              <a:rPr lang="nb-NO" dirty="0" err="1"/>
              <a:t>billa</a:t>
            </a:r>
            <a:r>
              <a:rPr lang="nb-NO" dirty="0"/>
              <a:t> allerede? Fint å avklare det her uansett. Hvordan biller har gjort om det fremste </a:t>
            </a:r>
            <a:r>
              <a:rPr lang="nb-NO" dirty="0" err="1"/>
              <a:t>vingeparret</a:t>
            </a:r>
            <a:r>
              <a:rPr lang="nb-NO" dirty="0"/>
              <a:t> er </a:t>
            </a:r>
            <a:endParaRPr dirty="0"/>
          </a:p>
        </p:txBody>
      </p:sp>
      <p:sp>
        <p:nvSpPr>
          <p:cNvPr id="333" name="Google Shape;333;p7:notes">
            <a:extLst>
              <a:ext uri="{FF2B5EF4-FFF2-40B4-BE49-F238E27FC236}">
                <a16:creationId xmlns:a16="http://schemas.microsoft.com/office/drawing/2014/main" id="{7D5A9612-3BF2-A7AC-B538-CD874C74E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9192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BCAFCD78-FEEF-575A-143B-19C0EC881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06D9D938-CFBB-03CE-5935-A4847927D6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90EC68AE-377D-D492-D436-B2B5457823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>
            <a:extLst>
              <a:ext uri="{FF2B5EF4-FFF2-40B4-BE49-F238E27FC236}">
                <a16:creationId xmlns:a16="http://schemas.microsoft.com/office/drawing/2014/main" id="{AD5CE01B-C507-F704-F675-5E42125FD6F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394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Nå som vi kan ganske mye om insekter er det på tide å tegne sitt eget insekt på forsiden av aktivitetsheftet.</a:t>
            </a:r>
            <a:r>
              <a:rPr lang="nb-NO" dirty="0"/>
              <a:t> Gjør også aktivitetene på side 3 og 4.</a:t>
            </a:r>
            <a:endParaRPr dirty="0"/>
          </a:p>
        </p:txBody>
      </p:sp>
      <p:sp>
        <p:nvSpPr>
          <p:cNvPr id="343" name="Google Shape;34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8376A212-2DD5-2585-79F8-D32A2C8E40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40" y="0"/>
            <a:ext cx="12319680" cy="6858000"/>
          </a:xfrm>
          <a:prstGeom prst="rect">
            <a:avLst/>
          </a:prstGeom>
        </p:spPr>
      </p:pic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260753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700"/>
              </a:buClr>
              <a:buSzPts val="6000"/>
              <a:buFont typeface="Arial"/>
              <a:buNone/>
            </a:pPr>
            <a:r>
              <a:rPr lang="no-NO" dirty="0">
                <a:solidFill>
                  <a:srgbClr val="5C3700"/>
                </a:solidFill>
                <a:latin typeface="Abadi" panose="020B0604020104020204" pitchFamily="34" charset="0"/>
                <a:ea typeface="Arial"/>
                <a:cs typeface="Arial"/>
                <a:sym typeface="Arial"/>
              </a:rPr>
              <a:t>Design og fargepalett</a:t>
            </a:r>
            <a:br>
              <a:rPr lang="no-NO" dirty="0">
                <a:solidFill>
                  <a:srgbClr val="5C3700"/>
                </a:solidFill>
                <a:latin typeface="Abadi" panose="020B0604020104020204" pitchFamily="34" charset="0"/>
                <a:ea typeface="Arial"/>
                <a:cs typeface="Arial"/>
                <a:sym typeface="Arial"/>
              </a:rPr>
            </a:br>
            <a:r>
              <a:rPr lang="no-NO" dirty="0">
                <a:solidFill>
                  <a:srgbClr val="5C3700"/>
                </a:solidFill>
                <a:latin typeface="Abadi" panose="020B0604020104020204" pitchFamily="34" charset="0"/>
                <a:ea typeface="Arial"/>
                <a:cs typeface="Arial"/>
                <a:sym typeface="Arial"/>
              </a:rPr>
              <a:t>font: Abadi</a:t>
            </a:r>
            <a:endParaRPr dirty="0">
              <a:solidFill>
                <a:srgbClr val="5C3700"/>
              </a:solidFill>
              <a:latin typeface="Abadi" panose="020B0604020104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 descr="A logo with yellow text&#10;&#10;Description automatically generated with medium confidenc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311"/>
            <a:ext cx="5222992" cy="21872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5707219" y="828543"/>
            <a:ext cx="1302327" cy="1191490"/>
          </a:xfrm>
          <a:prstGeom prst="rect">
            <a:avLst/>
          </a:prstGeom>
          <a:solidFill>
            <a:srgbClr val="FA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7294332" y="828543"/>
            <a:ext cx="1302327" cy="1191490"/>
          </a:xfrm>
          <a:prstGeom prst="rect">
            <a:avLst/>
          </a:prstGeom>
          <a:solidFill>
            <a:srgbClr val="F1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881445" y="828543"/>
            <a:ext cx="1302327" cy="1191490"/>
          </a:xfrm>
          <a:prstGeom prst="rect">
            <a:avLst/>
          </a:prstGeom>
          <a:solidFill>
            <a:srgbClr val="A26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AB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0438435" y="828543"/>
            <a:ext cx="1302327" cy="1191490"/>
          </a:xfrm>
          <a:prstGeom prst="rect">
            <a:avLst/>
          </a:prstGeom>
          <a:solidFill>
            <a:srgbClr val="5C3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22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BFADD5EE-D747-28E7-B24B-9576F7F1E4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40" y="0"/>
            <a:ext cx="12319680" cy="6858000"/>
          </a:xfrm>
          <a:prstGeom prst="rect">
            <a:avLst/>
          </a:prstGeom>
        </p:spPr>
      </p:pic>
      <p:sp>
        <p:nvSpPr>
          <p:cNvPr id="98" name="Google Shape;9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700"/>
              </a:buClr>
              <a:buSzPts val="6000"/>
              <a:buFont typeface="Arial"/>
              <a:buNone/>
            </a:pPr>
            <a:r>
              <a:rPr lang="no-NO" dirty="0">
                <a:solidFill>
                  <a:srgbClr val="5C3700"/>
                </a:solidFill>
                <a:latin typeface="Abadi" panose="020B0604020104020204" pitchFamily="34" charset="0"/>
                <a:ea typeface="Arial"/>
                <a:cs typeface="Arial"/>
                <a:sym typeface="Arial"/>
              </a:rPr>
              <a:t>Er alle småkryp insekter</a:t>
            </a:r>
            <a:r>
              <a:rPr lang="no-NO" dirty="0">
                <a:solidFill>
                  <a:srgbClr val="5C3700"/>
                </a:solidFill>
                <a:latin typeface="Abadi" panose="020B0604020104020204" pitchFamily="34" charset="0"/>
              </a:rPr>
              <a:t>?</a:t>
            </a:r>
            <a:endParaRPr dirty="0">
              <a:solidFill>
                <a:srgbClr val="5C3700"/>
              </a:solidFill>
              <a:latin typeface="Abadi" panose="020B060402010402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0" name="Google Shape;100;p2" descr="A logo with yellow text&#10;&#10;Description automatically generated with medium confidenc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4084" y="-279580"/>
            <a:ext cx="5222992" cy="218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5A53D717-E341-B9E3-E7AE-BEBF6A3F22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40" y="0"/>
            <a:ext cx="12319680" cy="6858000"/>
          </a:xfrm>
          <a:prstGeom prst="rect">
            <a:avLst/>
          </a:prstGeom>
        </p:spPr>
      </p:pic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5298666" y="-391213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2700"/>
              </a:buClr>
              <a:buSzPts val="3200"/>
              <a:buFont typeface="Arial"/>
              <a:buNone/>
            </a:pPr>
            <a:r>
              <a:rPr lang="no-NO">
                <a:solidFill>
                  <a:srgbClr val="422700"/>
                </a:solidFill>
                <a:latin typeface="Arial"/>
                <a:ea typeface="Arial"/>
                <a:cs typeface="Arial"/>
                <a:sym typeface="Arial"/>
              </a:rPr>
              <a:t>Hva er et insekt?</a:t>
            </a:r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5384391" y="1428061"/>
            <a:ext cx="6218137" cy="499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108" name="Google Shape;108;p3" descr="Float like a butterfly, sting like a bee! Insects face off in battle to  gain control of pollen-laden flower | Daily Mail Onlin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55928" y="627810"/>
            <a:ext cx="5766028" cy="560237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9" name="Google Shape;109;p3"/>
          <p:cNvSpPr/>
          <p:nvPr/>
        </p:nvSpPr>
        <p:spPr>
          <a:xfrm>
            <a:off x="-1155928" y="627811"/>
            <a:ext cx="5766028" cy="5602379"/>
          </a:xfrm>
          <a:prstGeom prst="ellipse">
            <a:avLst/>
          </a:prstGeom>
          <a:noFill/>
          <a:ln w="76200" cap="flat" cmpd="sng">
            <a:solidFill>
              <a:srgbClr val="FAB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BB8B8ACE-089A-0551-9A61-A2C6B762DC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40" y="0"/>
            <a:ext cx="12319680" cy="6858000"/>
          </a:xfrm>
          <a:prstGeom prst="rect">
            <a:avLst/>
          </a:prstGeom>
        </p:spPr>
      </p:pic>
      <p:sp>
        <p:nvSpPr>
          <p:cNvPr id="131" name="Google Shape;131;p5"/>
          <p:cNvSpPr txBox="1"/>
          <p:nvPr/>
        </p:nvSpPr>
        <p:spPr>
          <a:xfrm>
            <a:off x="3881886" y="367802"/>
            <a:ext cx="92733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2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rPr>
              <a:t>Kroppen til insekter.</a:t>
            </a:r>
            <a:endParaRPr sz="3200">
              <a:solidFill>
                <a:srgbClr val="5C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5" descr="Et bilde som inneholder bille, virvelløse dyr, insekt, skadedyr&#10;&#10;Automatisk generert beskrivels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9601" y="986206"/>
            <a:ext cx="2370175" cy="23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 descr="Et bilde som inneholder virvelløse dyr, edderkopp, edderkopper, sketch&#10;&#10;Automatisk generert beskrivelse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920" y="677792"/>
            <a:ext cx="2805734" cy="2805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 descr="Et bilde som inneholder virvelløse dyr, leddyr, Tusenbein, skolopender&#10;&#10;Automatisk generert beskrivelse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6835" y="3562644"/>
            <a:ext cx="3152758" cy="315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 descr="Et bilde som inneholder insekt, sketch, tegning, Insekt med membranvinger&#10;&#10;Automatisk generert beskrivelse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0733" y="3763280"/>
            <a:ext cx="2702887" cy="27028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5"/>
          <p:cNvGrpSpPr/>
          <p:nvPr/>
        </p:nvGrpSpPr>
        <p:grpSpPr>
          <a:xfrm>
            <a:off x="412541" y="2864637"/>
            <a:ext cx="3613194" cy="3613194"/>
            <a:chOff x="82460" y="3357136"/>
            <a:chExt cx="3613194" cy="3613194"/>
          </a:xfrm>
        </p:grpSpPr>
        <p:pic>
          <p:nvPicPr>
            <p:cNvPr id="137" name="Google Shape;137;p5" descr="Et bilde som inneholder Nattsommerfugler og sommerfugler, sketch, insekt, virvelløse dyr&#10;&#10;Automatisk generert beskrivelse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460" y="3357136"/>
              <a:ext cx="3613194" cy="3613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5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9920" y="5541724"/>
              <a:ext cx="263418" cy="52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5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6640" y="5633345"/>
              <a:ext cx="263418" cy="52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5"/>
            <p:cNvPicPr preferRelativeResize="0"/>
            <p:nvPr/>
          </p:nvPicPr>
          <p:blipFill rotWithShape="1">
            <a:blip r:embed="rId1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234918" y="5724966"/>
              <a:ext cx="196788" cy="529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5"/>
          <p:cNvGrpSpPr/>
          <p:nvPr/>
        </p:nvGrpSpPr>
        <p:grpSpPr>
          <a:xfrm>
            <a:off x="1643023" y="1538807"/>
            <a:ext cx="1448586" cy="1477271"/>
            <a:chOff x="1643023" y="1538807"/>
            <a:chExt cx="1448586" cy="1477271"/>
          </a:xfrm>
        </p:grpSpPr>
        <p:sp>
          <p:nvSpPr>
            <p:cNvPr id="142" name="Google Shape;142;p5"/>
            <p:cNvSpPr/>
            <p:nvPr/>
          </p:nvSpPr>
          <p:spPr>
            <a:xfrm rot="2414365">
              <a:off x="2686675" y="2358166"/>
              <a:ext cx="181155" cy="50033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3" name="Google Shape;143;p5"/>
            <p:cNvCxnSpPr/>
            <p:nvPr/>
          </p:nvCxnSpPr>
          <p:spPr>
            <a:xfrm>
              <a:off x="1643023" y="1888236"/>
              <a:ext cx="876200" cy="862641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2036821" y="1538807"/>
              <a:ext cx="876200" cy="862641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45" name="Google Shape;145;p5"/>
            <p:cNvSpPr txBox="1"/>
            <p:nvPr/>
          </p:nvSpPr>
          <p:spPr>
            <a:xfrm>
              <a:off x="2822257" y="2431303"/>
              <a:ext cx="26935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3200">
                  <a:solidFill>
                    <a:srgbClr val="5C37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3200">
                <a:solidFill>
                  <a:srgbClr val="5C37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5"/>
          <p:cNvGrpSpPr/>
          <p:nvPr/>
        </p:nvGrpSpPr>
        <p:grpSpPr>
          <a:xfrm>
            <a:off x="1188692" y="1921909"/>
            <a:ext cx="1456231" cy="1662127"/>
            <a:chOff x="1188692" y="1921909"/>
            <a:chExt cx="1456231" cy="1662127"/>
          </a:xfrm>
        </p:grpSpPr>
        <p:sp>
          <p:nvSpPr>
            <p:cNvPr id="147" name="Google Shape;147;p5"/>
            <p:cNvSpPr/>
            <p:nvPr/>
          </p:nvSpPr>
          <p:spPr>
            <a:xfrm rot="2414365">
              <a:off x="2275243" y="2750289"/>
              <a:ext cx="174187" cy="648523"/>
            </a:xfrm>
            <a:prstGeom prst="rightBrace">
              <a:avLst>
                <a:gd name="adj1" fmla="val 23443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8" name="Google Shape;148;p5"/>
            <p:cNvCxnSpPr/>
            <p:nvPr/>
          </p:nvCxnSpPr>
          <p:spPr>
            <a:xfrm>
              <a:off x="1188692" y="2371173"/>
              <a:ext cx="876200" cy="862641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149;p5"/>
            <p:cNvCxnSpPr/>
            <p:nvPr/>
          </p:nvCxnSpPr>
          <p:spPr>
            <a:xfrm>
              <a:off x="1626792" y="1921909"/>
              <a:ext cx="876200" cy="862641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50" name="Google Shape;150;p5"/>
            <p:cNvSpPr txBox="1"/>
            <p:nvPr/>
          </p:nvSpPr>
          <p:spPr>
            <a:xfrm>
              <a:off x="2375571" y="2999261"/>
              <a:ext cx="26935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3200">
                  <a:solidFill>
                    <a:srgbClr val="5C37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3200">
                <a:solidFill>
                  <a:srgbClr val="5C37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" name="Google Shape;151;p5" descr="porcellio scaber. pencildrawing #bugs #beetle #pencildrawing #insects  #woodlouse #drawing #isopod | Insect tattoo, Drawings, Fantasy creatures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667" y="1161789"/>
            <a:ext cx="3979547" cy="2107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5"/>
          <p:cNvGrpSpPr/>
          <p:nvPr/>
        </p:nvGrpSpPr>
        <p:grpSpPr>
          <a:xfrm>
            <a:off x="4580228" y="1813924"/>
            <a:ext cx="830602" cy="1995929"/>
            <a:chOff x="4580228" y="1813924"/>
            <a:chExt cx="830602" cy="1995929"/>
          </a:xfrm>
        </p:grpSpPr>
        <p:sp>
          <p:nvSpPr>
            <p:cNvPr id="153" name="Google Shape;153;p5"/>
            <p:cNvSpPr/>
            <p:nvPr/>
          </p:nvSpPr>
          <p:spPr>
            <a:xfrm rot="5400000">
              <a:off x="4701652" y="3004557"/>
              <a:ext cx="335690" cy="531841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4" name="Google Shape;154;p5"/>
            <p:cNvCxnSpPr/>
            <p:nvPr/>
          </p:nvCxnSpPr>
          <p:spPr>
            <a:xfrm>
              <a:off x="4580228" y="1813924"/>
              <a:ext cx="23348" cy="1310716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" name="Google Shape;155;p5"/>
            <p:cNvCxnSpPr/>
            <p:nvPr/>
          </p:nvCxnSpPr>
          <p:spPr>
            <a:xfrm>
              <a:off x="5130109" y="1814595"/>
              <a:ext cx="23348" cy="1310716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56" name="Google Shape;156;p5"/>
            <p:cNvSpPr txBox="1"/>
            <p:nvPr/>
          </p:nvSpPr>
          <p:spPr>
            <a:xfrm>
              <a:off x="4673092" y="3348188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5"/>
          <p:cNvGrpSpPr/>
          <p:nvPr/>
        </p:nvGrpSpPr>
        <p:grpSpPr>
          <a:xfrm>
            <a:off x="5133437" y="1894920"/>
            <a:ext cx="834042" cy="1923126"/>
            <a:chOff x="5133437" y="1894920"/>
            <a:chExt cx="834042" cy="1923126"/>
          </a:xfrm>
        </p:grpSpPr>
        <p:sp>
          <p:nvSpPr>
            <p:cNvPr id="158" name="Google Shape;158;p5"/>
            <p:cNvSpPr/>
            <p:nvPr/>
          </p:nvSpPr>
          <p:spPr>
            <a:xfrm rot="5400000">
              <a:off x="5231512" y="3004558"/>
              <a:ext cx="335690" cy="531841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9" name="Google Shape;159;p5"/>
            <p:cNvCxnSpPr/>
            <p:nvPr/>
          </p:nvCxnSpPr>
          <p:spPr>
            <a:xfrm>
              <a:off x="5645740" y="1894920"/>
              <a:ext cx="23348" cy="1310716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60" name="Google Shape;160;p5"/>
            <p:cNvSpPr txBox="1"/>
            <p:nvPr/>
          </p:nvSpPr>
          <p:spPr>
            <a:xfrm>
              <a:off x="5229741" y="3356381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5"/>
          <p:cNvGrpSpPr/>
          <p:nvPr/>
        </p:nvGrpSpPr>
        <p:grpSpPr>
          <a:xfrm>
            <a:off x="5673626" y="1947303"/>
            <a:ext cx="744208" cy="1856347"/>
            <a:chOff x="5673626" y="1947303"/>
            <a:chExt cx="744208" cy="1856347"/>
          </a:xfrm>
        </p:grpSpPr>
        <p:sp>
          <p:nvSpPr>
            <p:cNvPr id="162" name="Google Shape;162;p5"/>
            <p:cNvSpPr/>
            <p:nvPr/>
          </p:nvSpPr>
          <p:spPr>
            <a:xfrm rot="5400000">
              <a:off x="5693450" y="3089938"/>
              <a:ext cx="335690" cy="375339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3" name="Google Shape;163;p5"/>
            <p:cNvCxnSpPr/>
            <p:nvPr/>
          </p:nvCxnSpPr>
          <p:spPr>
            <a:xfrm>
              <a:off x="6025617" y="1947303"/>
              <a:ext cx="23348" cy="1310716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64" name="Google Shape;164;p5"/>
            <p:cNvSpPr txBox="1"/>
            <p:nvPr/>
          </p:nvSpPr>
          <p:spPr>
            <a:xfrm>
              <a:off x="5680096" y="3341985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5"/>
          <p:cNvGrpSpPr/>
          <p:nvPr/>
        </p:nvGrpSpPr>
        <p:grpSpPr>
          <a:xfrm>
            <a:off x="5990709" y="1929058"/>
            <a:ext cx="737738" cy="1888988"/>
            <a:chOff x="5990709" y="1929058"/>
            <a:chExt cx="737738" cy="1888988"/>
          </a:xfrm>
        </p:grpSpPr>
        <p:sp>
          <p:nvSpPr>
            <p:cNvPr id="166" name="Google Shape;166;p5"/>
            <p:cNvSpPr/>
            <p:nvPr/>
          </p:nvSpPr>
          <p:spPr>
            <a:xfrm rot="5400000">
              <a:off x="6035640" y="3143043"/>
              <a:ext cx="335690" cy="281052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7" name="Google Shape;167;p5"/>
            <p:cNvCxnSpPr/>
            <p:nvPr/>
          </p:nvCxnSpPr>
          <p:spPr>
            <a:xfrm>
              <a:off x="6317136" y="1929058"/>
              <a:ext cx="23348" cy="1310716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68" name="Google Shape;168;p5"/>
            <p:cNvSpPr txBox="1"/>
            <p:nvPr/>
          </p:nvSpPr>
          <p:spPr>
            <a:xfrm>
              <a:off x="5990709" y="3356381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p5"/>
          <p:cNvGrpSpPr/>
          <p:nvPr/>
        </p:nvGrpSpPr>
        <p:grpSpPr>
          <a:xfrm>
            <a:off x="6337612" y="1906140"/>
            <a:ext cx="737738" cy="1918409"/>
            <a:chOff x="6337612" y="1906140"/>
            <a:chExt cx="737738" cy="1918409"/>
          </a:xfrm>
        </p:grpSpPr>
        <p:sp>
          <p:nvSpPr>
            <p:cNvPr id="170" name="Google Shape;170;p5"/>
            <p:cNvSpPr/>
            <p:nvPr/>
          </p:nvSpPr>
          <p:spPr>
            <a:xfrm rot="5400000">
              <a:off x="6348237" y="3142472"/>
              <a:ext cx="335690" cy="270274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1" name="Google Shape;171;p5"/>
            <p:cNvCxnSpPr/>
            <p:nvPr/>
          </p:nvCxnSpPr>
          <p:spPr>
            <a:xfrm>
              <a:off x="6627871" y="1906140"/>
              <a:ext cx="23348" cy="1310716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72" name="Google Shape;172;p5"/>
            <p:cNvSpPr txBox="1"/>
            <p:nvPr/>
          </p:nvSpPr>
          <p:spPr>
            <a:xfrm>
              <a:off x="6337612" y="3362884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5"/>
          <p:cNvGrpSpPr/>
          <p:nvPr/>
        </p:nvGrpSpPr>
        <p:grpSpPr>
          <a:xfrm>
            <a:off x="6607197" y="1894920"/>
            <a:ext cx="737738" cy="1912884"/>
            <a:chOff x="6607197" y="1894920"/>
            <a:chExt cx="737738" cy="1912884"/>
          </a:xfrm>
        </p:grpSpPr>
        <p:sp>
          <p:nvSpPr>
            <p:cNvPr id="174" name="Google Shape;174;p5"/>
            <p:cNvSpPr/>
            <p:nvPr/>
          </p:nvSpPr>
          <p:spPr>
            <a:xfrm rot="5400000">
              <a:off x="6616302" y="3143369"/>
              <a:ext cx="335690" cy="239305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5" name="Google Shape;175;p5"/>
            <p:cNvCxnSpPr/>
            <p:nvPr/>
          </p:nvCxnSpPr>
          <p:spPr>
            <a:xfrm>
              <a:off x="6880452" y="1894920"/>
              <a:ext cx="23348" cy="1310716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76" name="Google Shape;176;p5"/>
            <p:cNvSpPr txBox="1"/>
            <p:nvPr/>
          </p:nvSpPr>
          <p:spPr>
            <a:xfrm>
              <a:off x="6607197" y="3346139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6827013" y="1929058"/>
            <a:ext cx="737738" cy="1865632"/>
            <a:chOff x="6827013" y="1929058"/>
            <a:chExt cx="737738" cy="1865632"/>
          </a:xfrm>
        </p:grpSpPr>
        <p:sp>
          <p:nvSpPr>
            <p:cNvPr id="178" name="Google Shape;178;p5"/>
            <p:cNvSpPr/>
            <p:nvPr/>
          </p:nvSpPr>
          <p:spPr>
            <a:xfrm rot="5400000">
              <a:off x="6846028" y="3162174"/>
              <a:ext cx="335690" cy="213415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9" name="Google Shape;179;p5"/>
            <p:cNvCxnSpPr/>
            <p:nvPr/>
          </p:nvCxnSpPr>
          <p:spPr>
            <a:xfrm>
              <a:off x="7097233" y="1929058"/>
              <a:ext cx="23348" cy="1310716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80" name="Google Shape;180;p5"/>
            <p:cNvSpPr txBox="1"/>
            <p:nvPr/>
          </p:nvSpPr>
          <p:spPr>
            <a:xfrm>
              <a:off x="6827013" y="3333025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5"/>
          <p:cNvGrpSpPr/>
          <p:nvPr/>
        </p:nvGrpSpPr>
        <p:grpSpPr>
          <a:xfrm>
            <a:off x="7037281" y="1935247"/>
            <a:ext cx="737738" cy="1865946"/>
            <a:chOff x="7037281" y="1935247"/>
            <a:chExt cx="737738" cy="1865946"/>
          </a:xfrm>
        </p:grpSpPr>
        <p:sp>
          <p:nvSpPr>
            <p:cNvPr id="182" name="Google Shape;182;p5"/>
            <p:cNvSpPr/>
            <p:nvPr/>
          </p:nvSpPr>
          <p:spPr>
            <a:xfrm rot="5400000">
              <a:off x="7066595" y="3167854"/>
              <a:ext cx="335690" cy="220989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3" name="Google Shape;183;p5"/>
            <p:cNvCxnSpPr/>
            <p:nvPr/>
          </p:nvCxnSpPr>
          <p:spPr>
            <a:xfrm>
              <a:off x="7308546" y="1935247"/>
              <a:ext cx="23348" cy="1310716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84" name="Google Shape;184;p5"/>
            <p:cNvSpPr txBox="1"/>
            <p:nvPr/>
          </p:nvSpPr>
          <p:spPr>
            <a:xfrm>
              <a:off x="7037281" y="3339528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7236241" y="1894920"/>
            <a:ext cx="737738" cy="1901039"/>
            <a:chOff x="7236241" y="1894920"/>
            <a:chExt cx="737738" cy="1901039"/>
          </a:xfrm>
        </p:grpSpPr>
        <p:sp>
          <p:nvSpPr>
            <p:cNvPr id="186" name="Google Shape;186;p5"/>
            <p:cNvSpPr/>
            <p:nvPr/>
          </p:nvSpPr>
          <p:spPr>
            <a:xfrm rot="5400000">
              <a:off x="7228647" y="3204270"/>
              <a:ext cx="335690" cy="148862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7" name="Google Shape;187;p5"/>
            <p:cNvCxnSpPr/>
            <p:nvPr/>
          </p:nvCxnSpPr>
          <p:spPr>
            <a:xfrm>
              <a:off x="7450073" y="1894920"/>
              <a:ext cx="23348" cy="1310716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88" name="Google Shape;188;p5"/>
            <p:cNvSpPr txBox="1"/>
            <p:nvPr/>
          </p:nvSpPr>
          <p:spPr>
            <a:xfrm>
              <a:off x="7236241" y="3334294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32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5"/>
          <p:cNvGrpSpPr/>
          <p:nvPr/>
        </p:nvGrpSpPr>
        <p:grpSpPr>
          <a:xfrm>
            <a:off x="8256285" y="1106344"/>
            <a:ext cx="1233511" cy="2708524"/>
            <a:chOff x="8256285" y="1106344"/>
            <a:chExt cx="1233511" cy="2708524"/>
          </a:xfrm>
        </p:grpSpPr>
        <p:sp>
          <p:nvSpPr>
            <p:cNvPr id="190" name="Google Shape;190;p5"/>
            <p:cNvSpPr/>
            <p:nvPr/>
          </p:nvSpPr>
          <p:spPr>
            <a:xfrm rot="5400000">
              <a:off x="8705260" y="2671171"/>
              <a:ext cx="335561" cy="1233511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1" name="Google Shape;191;p5"/>
            <p:cNvCxnSpPr/>
            <p:nvPr/>
          </p:nvCxnSpPr>
          <p:spPr>
            <a:xfrm>
              <a:off x="8262803" y="1106344"/>
              <a:ext cx="0" cy="2008635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92" name="Google Shape;192;p5"/>
            <p:cNvSpPr txBox="1"/>
            <p:nvPr/>
          </p:nvSpPr>
          <p:spPr>
            <a:xfrm>
              <a:off x="8681449" y="3353203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5"/>
          <p:cNvGrpSpPr/>
          <p:nvPr/>
        </p:nvGrpSpPr>
        <p:grpSpPr>
          <a:xfrm>
            <a:off x="9491303" y="1106366"/>
            <a:ext cx="802415" cy="2689593"/>
            <a:chOff x="9491303" y="1106366"/>
            <a:chExt cx="802415" cy="2689593"/>
          </a:xfrm>
        </p:grpSpPr>
        <p:cxnSp>
          <p:nvCxnSpPr>
            <p:cNvPr id="194" name="Google Shape;194;p5"/>
            <p:cNvCxnSpPr/>
            <p:nvPr/>
          </p:nvCxnSpPr>
          <p:spPr>
            <a:xfrm>
              <a:off x="9491805" y="1106366"/>
              <a:ext cx="0" cy="2069056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95" name="Google Shape;195;p5"/>
            <p:cNvSpPr/>
            <p:nvPr/>
          </p:nvSpPr>
          <p:spPr>
            <a:xfrm rot="5400000">
              <a:off x="9593246" y="3004265"/>
              <a:ext cx="335563" cy="539449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5"/>
            <p:cNvSpPr txBox="1"/>
            <p:nvPr/>
          </p:nvSpPr>
          <p:spPr>
            <a:xfrm>
              <a:off x="9555980" y="3334294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5"/>
          <p:cNvGrpSpPr/>
          <p:nvPr/>
        </p:nvGrpSpPr>
        <p:grpSpPr>
          <a:xfrm>
            <a:off x="9990026" y="1086898"/>
            <a:ext cx="737738" cy="2714295"/>
            <a:chOff x="9990026" y="1086898"/>
            <a:chExt cx="737738" cy="2714295"/>
          </a:xfrm>
        </p:grpSpPr>
        <p:cxnSp>
          <p:nvCxnSpPr>
            <p:cNvPr id="198" name="Google Shape;198;p5"/>
            <p:cNvCxnSpPr/>
            <p:nvPr/>
          </p:nvCxnSpPr>
          <p:spPr>
            <a:xfrm>
              <a:off x="10031632" y="1086898"/>
              <a:ext cx="0" cy="2069056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99" name="Google Shape;199;p5"/>
            <p:cNvSpPr/>
            <p:nvPr/>
          </p:nvSpPr>
          <p:spPr>
            <a:xfrm rot="5400000">
              <a:off x="10019183" y="3115173"/>
              <a:ext cx="335561" cy="308916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0" name="Google Shape;200;p5"/>
            <p:cNvCxnSpPr/>
            <p:nvPr/>
          </p:nvCxnSpPr>
          <p:spPr>
            <a:xfrm>
              <a:off x="10341924" y="1095852"/>
              <a:ext cx="0" cy="2069056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01" name="Google Shape;201;p5"/>
            <p:cNvSpPr txBox="1"/>
            <p:nvPr/>
          </p:nvSpPr>
          <p:spPr>
            <a:xfrm>
              <a:off x="9990026" y="3339528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5"/>
          <p:cNvGrpSpPr/>
          <p:nvPr/>
        </p:nvGrpSpPr>
        <p:grpSpPr>
          <a:xfrm>
            <a:off x="201321" y="4612713"/>
            <a:ext cx="1539909" cy="1481161"/>
            <a:chOff x="204934" y="4613640"/>
            <a:chExt cx="1539909" cy="1481161"/>
          </a:xfrm>
        </p:grpSpPr>
        <p:sp>
          <p:nvSpPr>
            <p:cNvPr id="203" name="Google Shape;203;p5"/>
            <p:cNvSpPr/>
            <p:nvPr/>
          </p:nvSpPr>
          <p:spPr>
            <a:xfrm rot="8331446">
              <a:off x="429679" y="5545209"/>
              <a:ext cx="335561" cy="180321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4" name="Google Shape;204;p5"/>
            <p:cNvCxnSpPr/>
            <p:nvPr/>
          </p:nvCxnSpPr>
          <p:spPr>
            <a:xfrm flipH="1">
              <a:off x="745409" y="4720370"/>
              <a:ext cx="999434" cy="903267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" name="Google Shape;205;p5"/>
            <p:cNvCxnSpPr/>
            <p:nvPr/>
          </p:nvCxnSpPr>
          <p:spPr>
            <a:xfrm flipH="1">
              <a:off x="595387" y="4613640"/>
              <a:ext cx="999434" cy="903267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06" name="Google Shape;206;p5"/>
            <p:cNvSpPr txBox="1"/>
            <p:nvPr/>
          </p:nvSpPr>
          <p:spPr>
            <a:xfrm>
              <a:off x="204934" y="5633136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5"/>
          <p:cNvGrpSpPr/>
          <p:nvPr/>
        </p:nvGrpSpPr>
        <p:grpSpPr>
          <a:xfrm>
            <a:off x="441234" y="5123012"/>
            <a:ext cx="1696034" cy="1254180"/>
            <a:chOff x="441234" y="5123012"/>
            <a:chExt cx="1696034" cy="1254180"/>
          </a:xfrm>
        </p:grpSpPr>
        <p:cxnSp>
          <p:nvCxnSpPr>
            <p:cNvPr id="208" name="Google Shape;208;p5"/>
            <p:cNvCxnSpPr/>
            <p:nvPr/>
          </p:nvCxnSpPr>
          <p:spPr>
            <a:xfrm flipH="1">
              <a:off x="1137834" y="5123012"/>
              <a:ext cx="999434" cy="903267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09" name="Google Shape;209;p5"/>
            <p:cNvSpPr/>
            <p:nvPr/>
          </p:nvSpPr>
          <p:spPr>
            <a:xfrm rot="8331446">
              <a:off x="685089" y="5622712"/>
              <a:ext cx="335561" cy="577114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 txBox="1"/>
            <p:nvPr/>
          </p:nvSpPr>
          <p:spPr>
            <a:xfrm>
              <a:off x="441234" y="5915527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5"/>
          <p:cNvGrpSpPr/>
          <p:nvPr/>
        </p:nvGrpSpPr>
        <p:grpSpPr>
          <a:xfrm>
            <a:off x="907557" y="5681591"/>
            <a:ext cx="1749771" cy="1114620"/>
            <a:chOff x="907557" y="5681591"/>
            <a:chExt cx="1749771" cy="1114620"/>
          </a:xfrm>
        </p:grpSpPr>
        <p:sp>
          <p:nvSpPr>
            <p:cNvPr id="212" name="Google Shape;212;p5"/>
            <p:cNvSpPr/>
            <p:nvPr/>
          </p:nvSpPr>
          <p:spPr>
            <a:xfrm rot="8331446">
              <a:off x="1141594" y="6003403"/>
              <a:ext cx="335561" cy="762971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3" name="Google Shape;213;p5"/>
            <p:cNvCxnSpPr/>
            <p:nvPr/>
          </p:nvCxnSpPr>
          <p:spPr>
            <a:xfrm flipH="1">
              <a:off x="1657894" y="5681591"/>
              <a:ext cx="999434" cy="903267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14" name="Google Shape;214;p5"/>
            <p:cNvSpPr txBox="1"/>
            <p:nvPr/>
          </p:nvSpPr>
          <p:spPr>
            <a:xfrm>
              <a:off x="907557" y="6334546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5"/>
          <p:cNvGrpSpPr/>
          <p:nvPr/>
        </p:nvGrpSpPr>
        <p:grpSpPr>
          <a:xfrm>
            <a:off x="4954845" y="6277142"/>
            <a:ext cx="2299407" cy="586707"/>
            <a:chOff x="4954845" y="6277143"/>
            <a:chExt cx="2299407" cy="586707"/>
          </a:xfrm>
        </p:grpSpPr>
        <p:sp>
          <p:nvSpPr>
            <p:cNvPr id="216" name="Google Shape;216;p5"/>
            <p:cNvSpPr/>
            <p:nvPr/>
          </p:nvSpPr>
          <p:spPr>
            <a:xfrm rot="5400000">
              <a:off x="6004499" y="5227489"/>
              <a:ext cx="200100" cy="2299407"/>
            </a:xfrm>
            <a:prstGeom prst="rightBrace">
              <a:avLst>
                <a:gd name="adj1" fmla="val 23443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 txBox="1"/>
            <p:nvPr/>
          </p:nvSpPr>
          <p:spPr>
            <a:xfrm>
              <a:off x="5948267" y="6402185"/>
              <a:ext cx="3688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? 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5"/>
          <p:cNvGrpSpPr/>
          <p:nvPr/>
        </p:nvGrpSpPr>
        <p:grpSpPr>
          <a:xfrm>
            <a:off x="8308256" y="4243366"/>
            <a:ext cx="3793324" cy="461665"/>
            <a:chOff x="8308256" y="4243366"/>
            <a:chExt cx="3793324" cy="461665"/>
          </a:xfrm>
        </p:grpSpPr>
        <p:sp>
          <p:nvSpPr>
            <p:cNvPr id="219" name="Google Shape;219;p5"/>
            <p:cNvSpPr/>
            <p:nvPr/>
          </p:nvSpPr>
          <p:spPr>
            <a:xfrm>
              <a:off x="11033064" y="4334759"/>
              <a:ext cx="335563" cy="278881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0" name="Google Shape;220;p5"/>
            <p:cNvCxnSpPr/>
            <p:nvPr/>
          </p:nvCxnSpPr>
          <p:spPr>
            <a:xfrm rot="10800000">
              <a:off x="8330177" y="4334759"/>
              <a:ext cx="277231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5"/>
            <p:cNvCxnSpPr/>
            <p:nvPr/>
          </p:nvCxnSpPr>
          <p:spPr>
            <a:xfrm rot="10800000">
              <a:off x="8308256" y="4613640"/>
              <a:ext cx="277231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22" name="Google Shape;222;p5"/>
            <p:cNvSpPr txBox="1"/>
            <p:nvPr/>
          </p:nvSpPr>
          <p:spPr>
            <a:xfrm>
              <a:off x="11363842" y="4243366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5"/>
          <p:cNvGrpSpPr/>
          <p:nvPr/>
        </p:nvGrpSpPr>
        <p:grpSpPr>
          <a:xfrm>
            <a:off x="8330177" y="4613639"/>
            <a:ext cx="3771403" cy="571479"/>
            <a:chOff x="8330177" y="4613639"/>
            <a:chExt cx="3771403" cy="571479"/>
          </a:xfrm>
        </p:grpSpPr>
        <p:sp>
          <p:nvSpPr>
            <p:cNvPr id="224" name="Google Shape;224;p5"/>
            <p:cNvSpPr/>
            <p:nvPr/>
          </p:nvSpPr>
          <p:spPr>
            <a:xfrm>
              <a:off x="11028279" y="4613639"/>
              <a:ext cx="335563" cy="571479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5" name="Google Shape;225;p5"/>
            <p:cNvCxnSpPr/>
            <p:nvPr/>
          </p:nvCxnSpPr>
          <p:spPr>
            <a:xfrm rot="10800000">
              <a:off x="8330177" y="5178051"/>
              <a:ext cx="277231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26" name="Google Shape;226;p5"/>
            <p:cNvSpPr txBox="1"/>
            <p:nvPr/>
          </p:nvSpPr>
          <p:spPr>
            <a:xfrm>
              <a:off x="11363842" y="4700760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5"/>
          <p:cNvGrpSpPr/>
          <p:nvPr/>
        </p:nvGrpSpPr>
        <p:grpSpPr>
          <a:xfrm>
            <a:off x="8290733" y="5178258"/>
            <a:ext cx="3810847" cy="1060704"/>
            <a:chOff x="8290733" y="5178258"/>
            <a:chExt cx="3810847" cy="1060704"/>
          </a:xfrm>
        </p:grpSpPr>
        <p:sp>
          <p:nvSpPr>
            <p:cNvPr id="228" name="Google Shape;228;p5"/>
            <p:cNvSpPr/>
            <p:nvPr/>
          </p:nvSpPr>
          <p:spPr>
            <a:xfrm>
              <a:off x="11028279" y="5178258"/>
              <a:ext cx="335563" cy="1060704"/>
            </a:xfrm>
            <a:prstGeom prst="rightBrace">
              <a:avLst>
                <a:gd name="adj1" fmla="val 43446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9" name="Google Shape;229;p5"/>
            <p:cNvCxnSpPr/>
            <p:nvPr/>
          </p:nvCxnSpPr>
          <p:spPr>
            <a:xfrm rot="10800000">
              <a:off x="8290733" y="6238962"/>
              <a:ext cx="277231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30" name="Google Shape;230;p5"/>
            <p:cNvSpPr txBox="1"/>
            <p:nvPr/>
          </p:nvSpPr>
          <p:spPr>
            <a:xfrm>
              <a:off x="11363842" y="5487164"/>
              <a:ext cx="7377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24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5"/>
          <p:cNvSpPr txBox="1"/>
          <p:nvPr/>
        </p:nvSpPr>
        <p:spPr>
          <a:xfrm>
            <a:off x="6271120" y="6448351"/>
            <a:ext cx="17028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rPr>
              <a:t>25 – 100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091A31A-A7A0-0A16-6908-721B9750CB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40" y="0"/>
            <a:ext cx="12319680" cy="6858000"/>
          </a:xfrm>
          <a:prstGeom prst="rect">
            <a:avLst/>
          </a:prstGeom>
        </p:spPr>
      </p:pic>
      <p:pic>
        <p:nvPicPr>
          <p:cNvPr id="236" name="Google Shape;236;p6" descr="Et bilde som inneholder virvelløse dyr, edderkopp, edderkopper, sketch&#10;&#10;Automatisk generert beskrivels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08" y="860945"/>
            <a:ext cx="2805734" cy="2805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" descr="porcellio scaber. pencildrawing #bugs #beetle #pencildrawing #insects  #woodlouse #drawing #isopod | Insect tattoo, Drawings, Fantasy creatures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0046" y="1319766"/>
            <a:ext cx="3979547" cy="210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" descr="Et bilde som inneholder bille, virvelløse dyr, insekt, skadedyr&#10;&#10;Automatisk generert beskrivelse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0733" y="1131444"/>
            <a:ext cx="2370175" cy="23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6" descr="Et bilde som inneholder Nattsommerfugler og sommerfugler, sketch, insekt, virvelløse dyr&#10;&#10;Automatisk generert beskrivelse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49" y="3381393"/>
            <a:ext cx="3613194" cy="361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6" descr="Et bilde som inneholder virvelløse dyr, leddyr, Tusenbein, skolopender&#10;&#10;Automatisk generert beskrivelse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4226" y="3705242"/>
            <a:ext cx="3152758" cy="315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6" descr="Et bilde som inneholder insekt, sketch, tegning, Insekt med membranvinger&#10;&#10;Automatisk generert beskrivelse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0042" y="3826607"/>
            <a:ext cx="2702887" cy="270288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6"/>
          <p:cNvSpPr txBox="1"/>
          <p:nvPr/>
        </p:nvSpPr>
        <p:spPr>
          <a:xfrm>
            <a:off x="4094323" y="301320"/>
            <a:ext cx="92733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2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rPr>
              <a:t>Kroppen til insekter.</a:t>
            </a:r>
            <a:endParaRPr sz="3200">
              <a:solidFill>
                <a:srgbClr val="5C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6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197"/>
          <a:stretch/>
        </p:blipFill>
        <p:spPr>
          <a:xfrm rot="-1196715">
            <a:off x="6118343" y="2563711"/>
            <a:ext cx="190840" cy="64044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6"/>
          <p:cNvSpPr txBox="1"/>
          <p:nvPr/>
        </p:nvSpPr>
        <p:spPr>
          <a:xfrm>
            <a:off x="2228348" y="2431378"/>
            <a:ext cx="11837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rPr>
              <a:t>2 x 4 = </a:t>
            </a:r>
            <a:endParaRPr sz="1800">
              <a:solidFill>
                <a:srgbClr val="5C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6"/>
          <p:cNvGrpSpPr/>
          <p:nvPr/>
        </p:nvGrpSpPr>
        <p:grpSpPr>
          <a:xfrm>
            <a:off x="1225832" y="3353046"/>
            <a:ext cx="847040" cy="369332"/>
            <a:chOff x="1225832" y="3353046"/>
            <a:chExt cx="847040" cy="369332"/>
          </a:xfrm>
        </p:grpSpPr>
        <p:cxnSp>
          <p:nvCxnSpPr>
            <p:cNvPr id="246" name="Google Shape;246;p6"/>
            <p:cNvCxnSpPr/>
            <p:nvPr/>
          </p:nvCxnSpPr>
          <p:spPr>
            <a:xfrm rot="10800000">
              <a:off x="1225832" y="3537712"/>
              <a:ext cx="637617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7" name="Google Shape;247;p6"/>
            <p:cNvSpPr txBox="1"/>
            <p:nvPr/>
          </p:nvSpPr>
          <p:spPr>
            <a:xfrm>
              <a:off x="1809096" y="3353046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6"/>
          <p:cNvGrpSpPr/>
          <p:nvPr/>
        </p:nvGrpSpPr>
        <p:grpSpPr>
          <a:xfrm>
            <a:off x="3097194" y="1973030"/>
            <a:ext cx="699464" cy="369332"/>
            <a:chOff x="3097194" y="1973030"/>
            <a:chExt cx="699464" cy="369332"/>
          </a:xfrm>
        </p:grpSpPr>
        <p:cxnSp>
          <p:nvCxnSpPr>
            <p:cNvPr id="249" name="Google Shape;249;p6"/>
            <p:cNvCxnSpPr/>
            <p:nvPr/>
          </p:nvCxnSpPr>
          <p:spPr>
            <a:xfrm rot="10800000">
              <a:off x="3097194" y="2157696"/>
              <a:ext cx="495751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0" name="Google Shape;250;p6"/>
            <p:cNvSpPr txBox="1"/>
            <p:nvPr/>
          </p:nvSpPr>
          <p:spPr>
            <a:xfrm>
              <a:off x="3532882" y="1973030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6"/>
          <p:cNvGrpSpPr/>
          <p:nvPr/>
        </p:nvGrpSpPr>
        <p:grpSpPr>
          <a:xfrm>
            <a:off x="2486262" y="3087315"/>
            <a:ext cx="865131" cy="369332"/>
            <a:chOff x="2486262" y="3087315"/>
            <a:chExt cx="865131" cy="369332"/>
          </a:xfrm>
        </p:grpSpPr>
        <p:cxnSp>
          <p:nvCxnSpPr>
            <p:cNvPr id="252" name="Google Shape;252;p6"/>
            <p:cNvCxnSpPr/>
            <p:nvPr/>
          </p:nvCxnSpPr>
          <p:spPr>
            <a:xfrm>
              <a:off x="2486262" y="3265054"/>
              <a:ext cx="667956" cy="13855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3" name="Google Shape;253;p6"/>
            <p:cNvSpPr txBox="1"/>
            <p:nvPr/>
          </p:nvSpPr>
          <p:spPr>
            <a:xfrm>
              <a:off x="3087617" y="3087315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6"/>
          <p:cNvGrpSpPr/>
          <p:nvPr/>
        </p:nvGrpSpPr>
        <p:grpSpPr>
          <a:xfrm>
            <a:off x="2983345" y="1584538"/>
            <a:ext cx="703062" cy="369332"/>
            <a:chOff x="2983345" y="1584538"/>
            <a:chExt cx="703062" cy="369332"/>
          </a:xfrm>
        </p:grpSpPr>
        <p:cxnSp>
          <p:nvCxnSpPr>
            <p:cNvPr id="255" name="Google Shape;255;p6"/>
            <p:cNvCxnSpPr/>
            <p:nvPr/>
          </p:nvCxnSpPr>
          <p:spPr>
            <a:xfrm>
              <a:off x="2983345" y="1773382"/>
              <a:ext cx="477278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6" name="Google Shape;256;p6"/>
            <p:cNvSpPr txBox="1"/>
            <p:nvPr/>
          </p:nvSpPr>
          <p:spPr>
            <a:xfrm>
              <a:off x="3422631" y="1584538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6"/>
          <p:cNvSpPr txBox="1"/>
          <p:nvPr/>
        </p:nvSpPr>
        <p:spPr>
          <a:xfrm>
            <a:off x="3034743" y="2421547"/>
            <a:ext cx="5158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800">
              <a:solidFill>
                <a:srgbClr val="5C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6"/>
          <p:cNvGrpSpPr/>
          <p:nvPr/>
        </p:nvGrpSpPr>
        <p:grpSpPr>
          <a:xfrm>
            <a:off x="5940351" y="3087037"/>
            <a:ext cx="547300" cy="615849"/>
            <a:chOff x="5940351" y="3087037"/>
            <a:chExt cx="547300" cy="615849"/>
          </a:xfrm>
        </p:grpSpPr>
        <p:cxnSp>
          <p:nvCxnSpPr>
            <p:cNvPr id="259" name="Google Shape;259;p6"/>
            <p:cNvCxnSpPr/>
            <p:nvPr/>
          </p:nvCxnSpPr>
          <p:spPr>
            <a:xfrm>
              <a:off x="5940351" y="3087037"/>
              <a:ext cx="334392" cy="346797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60" name="Google Shape;260;p6"/>
            <p:cNvSpPr txBox="1"/>
            <p:nvPr/>
          </p:nvSpPr>
          <p:spPr>
            <a:xfrm>
              <a:off x="6223875" y="3333554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p6"/>
          <p:cNvGrpSpPr/>
          <p:nvPr/>
        </p:nvGrpSpPr>
        <p:grpSpPr>
          <a:xfrm>
            <a:off x="6298965" y="3105510"/>
            <a:ext cx="523074" cy="645215"/>
            <a:chOff x="6298965" y="3105510"/>
            <a:chExt cx="523074" cy="645215"/>
          </a:xfrm>
        </p:grpSpPr>
        <p:cxnSp>
          <p:nvCxnSpPr>
            <p:cNvPr id="262" name="Google Shape;262;p6"/>
            <p:cNvCxnSpPr/>
            <p:nvPr/>
          </p:nvCxnSpPr>
          <p:spPr>
            <a:xfrm>
              <a:off x="6298965" y="3105510"/>
              <a:ext cx="334392" cy="346797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63" name="Google Shape;263;p6"/>
            <p:cNvSpPr txBox="1"/>
            <p:nvPr/>
          </p:nvSpPr>
          <p:spPr>
            <a:xfrm>
              <a:off x="6558263" y="3381393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p6"/>
          <p:cNvGrpSpPr/>
          <p:nvPr/>
        </p:nvGrpSpPr>
        <p:grpSpPr>
          <a:xfrm>
            <a:off x="6588867" y="2909021"/>
            <a:ext cx="503642" cy="658570"/>
            <a:chOff x="6588867" y="2909021"/>
            <a:chExt cx="503642" cy="658570"/>
          </a:xfrm>
        </p:grpSpPr>
        <p:cxnSp>
          <p:nvCxnSpPr>
            <p:cNvPr id="265" name="Google Shape;265;p6"/>
            <p:cNvCxnSpPr/>
            <p:nvPr/>
          </p:nvCxnSpPr>
          <p:spPr>
            <a:xfrm>
              <a:off x="6588867" y="2909021"/>
              <a:ext cx="334392" cy="346797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66" name="Google Shape;266;p6"/>
            <p:cNvSpPr txBox="1"/>
            <p:nvPr/>
          </p:nvSpPr>
          <p:spPr>
            <a:xfrm>
              <a:off x="6828733" y="3198259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6"/>
          <p:cNvGrpSpPr/>
          <p:nvPr/>
        </p:nvGrpSpPr>
        <p:grpSpPr>
          <a:xfrm>
            <a:off x="6907520" y="2782237"/>
            <a:ext cx="503646" cy="645084"/>
            <a:chOff x="6907520" y="2782237"/>
            <a:chExt cx="503646" cy="645084"/>
          </a:xfrm>
        </p:grpSpPr>
        <p:cxnSp>
          <p:nvCxnSpPr>
            <p:cNvPr id="268" name="Google Shape;268;p6"/>
            <p:cNvCxnSpPr/>
            <p:nvPr/>
          </p:nvCxnSpPr>
          <p:spPr>
            <a:xfrm>
              <a:off x="6907520" y="2782237"/>
              <a:ext cx="334392" cy="346797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69" name="Google Shape;269;p6"/>
            <p:cNvSpPr txBox="1"/>
            <p:nvPr/>
          </p:nvSpPr>
          <p:spPr>
            <a:xfrm>
              <a:off x="7147390" y="3057989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6"/>
          <p:cNvGrpSpPr/>
          <p:nvPr/>
        </p:nvGrpSpPr>
        <p:grpSpPr>
          <a:xfrm>
            <a:off x="7315201" y="2627312"/>
            <a:ext cx="507244" cy="639373"/>
            <a:chOff x="7315201" y="2627312"/>
            <a:chExt cx="507244" cy="639373"/>
          </a:xfrm>
        </p:grpSpPr>
        <p:cxnSp>
          <p:nvCxnSpPr>
            <p:cNvPr id="271" name="Google Shape;271;p6"/>
            <p:cNvCxnSpPr/>
            <p:nvPr/>
          </p:nvCxnSpPr>
          <p:spPr>
            <a:xfrm>
              <a:off x="7315201" y="2627312"/>
              <a:ext cx="334392" cy="346797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72" name="Google Shape;272;p6"/>
            <p:cNvSpPr txBox="1"/>
            <p:nvPr/>
          </p:nvSpPr>
          <p:spPr>
            <a:xfrm>
              <a:off x="7558669" y="2897353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6"/>
          <p:cNvGrpSpPr/>
          <p:nvPr/>
        </p:nvGrpSpPr>
        <p:grpSpPr>
          <a:xfrm>
            <a:off x="5058514" y="3077619"/>
            <a:ext cx="471556" cy="638891"/>
            <a:chOff x="5058514" y="3077619"/>
            <a:chExt cx="471556" cy="638891"/>
          </a:xfrm>
        </p:grpSpPr>
        <p:cxnSp>
          <p:nvCxnSpPr>
            <p:cNvPr id="274" name="Google Shape;274;p6"/>
            <p:cNvCxnSpPr/>
            <p:nvPr/>
          </p:nvCxnSpPr>
          <p:spPr>
            <a:xfrm>
              <a:off x="5058514" y="3077619"/>
              <a:ext cx="334392" cy="346797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75" name="Google Shape;275;p6"/>
            <p:cNvSpPr txBox="1"/>
            <p:nvPr/>
          </p:nvSpPr>
          <p:spPr>
            <a:xfrm>
              <a:off x="5266294" y="3347178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6"/>
          <p:cNvGrpSpPr/>
          <p:nvPr/>
        </p:nvGrpSpPr>
        <p:grpSpPr>
          <a:xfrm>
            <a:off x="5692078" y="3251017"/>
            <a:ext cx="510149" cy="624718"/>
            <a:chOff x="5692078" y="3251017"/>
            <a:chExt cx="510149" cy="624718"/>
          </a:xfrm>
        </p:grpSpPr>
        <p:cxnSp>
          <p:nvCxnSpPr>
            <p:cNvPr id="277" name="Google Shape;277;p6"/>
            <p:cNvCxnSpPr/>
            <p:nvPr/>
          </p:nvCxnSpPr>
          <p:spPr>
            <a:xfrm>
              <a:off x="5692078" y="3251017"/>
              <a:ext cx="334392" cy="346797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78" name="Google Shape;278;p6"/>
            <p:cNvSpPr txBox="1"/>
            <p:nvPr/>
          </p:nvSpPr>
          <p:spPr>
            <a:xfrm>
              <a:off x="5938451" y="3506403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6"/>
          <p:cNvSpPr txBox="1"/>
          <p:nvPr/>
        </p:nvSpPr>
        <p:spPr>
          <a:xfrm>
            <a:off x="6915622" y="3526882"/>
            <a:ext cx="11837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rPr>
              <a:t>2 x 7 = </a:t>
            </a:r>
            <a:endParaRPr sz="1800">
              <a:solidFill>
                <a:srgbClr val="5C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6"/>
          <p:cNvSpPr txBox="1"/>
          <p:nvPr/>
        </p:nvSpPr>
        <p:spPr>
          <a:xfrm>
            <a:off x="7714162" y="3506403"/>
            <a:ext cx="5158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800">
              <a:solidFill>
                <a:srgbClr val="5C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6"/>
          <p:cNvGrpSpPr/>
          <p:nvPr/>
        </p:nvGrpSpPr>
        <p:grpSpPr>
          <a:xfrm>
            <a:off x="8344200" y="2955635"/>
            <a:ext cx="573240" cy="369332"/>
            <a:chOff x="8344200" y="2955635"/>
            <a:chExt cx="573240" cy="369332"/>
          </a:xfrm>
        </p:grpSpPr>
        <p:cxnSp>
          <p:nvCxnSpPr>
            <p:cNvPr id="282" name="Google Shape;282;p6"/>
            <p:cNvCxnSpPr/>
            <p:nvPr/>
          </p:nvCxnSpPr>
          <p:spPr>
            <a:xfrm rot="10800000">
              <a:off x="8344200" y="3129034"/>
              <a:ext cx="386821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3" name="Google Shape;283;p6"/>
            <p:cNvSpPr txBox="1"/>
            <p:nvPr/>
          </p:nvSpPr>
          <p:spPr>
            <a:xfrm>
              <a:off x="8653664" y="2955635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6"/>
          <p:cNvGrpSpPr/>
          <p:nvPr/>
        </p:nvGrpSpPr>
        <p:grpSpPr>
          <a:xfrm>
            <a:off x="9384664" y="2970275"/>
            <a:ext cx="584850" cy="369332"/>
            <a:chOff x="9384664" y="2970275"/>
            <a:chExt cx="584850" cy="369332"/>
          </a:xfrm>
        </p:grpSpPr>
        <p:cxnSp>
          <p:nvCxnSpPr>
            <p:cNvPr id="285" name="Google Shape;285;p6"/>
            <p:cNvCxnSpPr/>
            <p:nvPr/>
          </p:nvCxnSpPr>
          <p:spPr>
            <a:xfrm rot="10800000">
              <a:off x="9384664" y="3129034"/>
              <a:ext cx="386821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6" name="Google Shape;286;p6"/>
            <p:cNvSpPr txBox="1"/>
            <p:nvPr/>
          </p:nvSpPr>
          <p:spPr>
            <a:xfrm>
              <a:off x="9705738" y="2970275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6"/>
          <p:cNvGrpSpPr/>
          <p:nvPr/>
        </p:nvGrpSpPr>
        <p:grpSpPr>
          <a:xfrm>
            <a:off x="10467497" y="2503116"/>
            <a:ext cx="580652" cy="369332"/>
            <a:chOff x="10467497" y="2503116"/>
            <a:chExt cx="580652" cy="369332"/>
          </a:xfrm>
        </p:grpSpPr>
        <p:cxnSp>
          <p:nvCxnSpPr>
            <p:cNvPr id="288" name="Google Shape;288;p6"/>
            <p:cNvCxnSpPr/>
            <p:nvPr/>
          </p:nvCxnSpPr>
          <p:spPr>
            <a:xfrm rot="10800000">
              <a:off x="10467497" y="2687782"/>
              <a:ext cx="386821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9" name="Google Shape;289;p6"/>
            <p:cNvSpPr txBox="1"/>
            <p:nvPr/>
          </p:nvSpPr>
          <p:spPr>
            <a:xfrm>
              <a:off x="10784373" y="2503116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6"/>
          <p:cNvSpPr txBox="1"/>
          <p:nvPr/>
        </p:nvSpPr>
        <p:spPr>
          <a:xfrm>
            <a:off x="10165920" y="3148568"/>
            <a:ext cx="11837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rPr>
              <a:t>2 x 3 = </a:t>
            </a:r>
            <a:endParaRPr sz="1800">
              <a:solidFill>
                <a:srgbClr val="5C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6"/>
          <p:cNvSpPr txBox="1"/>
          <p:nvPr/>
        </p:nvSpPr>
        <p:spPr>
          <a:xfrm>
            <a:off x="10973359" y="3141183"/>
            <a:ext cx="5158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>
              <a:solidFill>
                <a:srgbClr val="5C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6"/>
          <p:cNvGrpSpPr/>
          <p:nvPr/>
        </p:nvGrpSpPr>
        <p:grpSpPr>
          <a:xfrm>
            <a:off x="55658" y="5834393"/>
            <a:ext cx="742294" cy="369332"/>
            <a:chOff x="55658" y="5834393"/>
            <a:chExt cx="742294" cy="369332"/>
          </a:xfrm>
        </p:grpSpPr>
        <p:cxnSp>
          <p:nvCxnSpPr>
            <p:cNvPr id="293" name="Google Shape;293;p6"/>
            <p:cNvCxnSpPr/>
            <p:nvPr/>
          </p:nvCxnSpPr>
          <p:spPr>
            <a:xfrm>
              <a:off x="369486" y="6019059"/>
              <a:ext cx="428466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4" name="Google Shape;294;p6"/>
            <p:cNvSpPr txBox="1"/>
            <p:nvPr/>
          </p:nvSpPr>
          <p:spPr>
            <a:xfrm>
              <a:off x="55658" y="5834393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6"/>
          <p:cNvGrpSpPr/>
          <p:nvPr/>
        </p:nvGrpSpPr>
        <p:grpSpPr>
          <a:xfrm>
            <a:off x="217862" y="6048727"/>
            <a:ext cx="713472" cy="369332"/>
            <a:chOff x="217862" y="6048727"/>
            <a:chExt cx="713472" cy="369332"/>
          </a:xfrm>
        </p:grpSpPr>
        <p:cxnSp>
          <p:nvCxnSpPr>
            <p:cNvPr id="296" name="Google Shape;296;p6"/>
            <p:cNvCxnSpPr/>
            <p:nvPr/>
          </p:nvCxnSpPr>
          <p:spPr>
            <a:xfrm>
              <a:off x="469419" y="6219641"/>
              <a:ext cx="461915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7" name="Google Shape;297;p6"/>
            <p:cNvSpPr txBox="1"/>
            <p:nvPr/>
          </p:nvSpPr>
          <p:spPr>
            <a:xfrm>
              <a:off x="217862" y="6048727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p6"/>
          <p:cNvGrpSpPr/>
          <p:nvPr/>
        </p:nvGrpSpPr>
        <p:grpSpPr>
          <a:xfrm>
            <a:off x="427699" y="6269132"/>
            <a:ext cx="674508" cy="388599"/>
            <a:chOff x="427699" y="6269132"/>
            <a:chExt cx="674508" cy="388599"/>
          </a:xfrm>
        </p:grpSpPr>
        <p:cxnSp>
          <p:nvCxnSpPr>
            <p:cNvPr id="299" name="Google Shape;299;p6"/>
            <p:cNvCxnSpPr/>
            <p:nvPr/>
          </p:nvCxnSpPr>
          <p:spPr>
            <a:xfrm rot="10800000" flipH="1">
              <a:off x="700376" y="6269132"/>
              <a:ext cx="401831" cy="170873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0" name="Google Shape;300;p6"/>
            <p:cNvSpPr txBox="1"/>
            <p:nvPr/>
          </p:nvSpPr>
          <p:spPr>
            <a:xfrm>
              <a:off x="427699" y="6288399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6"/>
          <p:cNvSpPr txBox="1"/>
          <p:nvPr/>
        </p:nvSpPr>
        <p:spPr>
          <a:xfrm>
            <a:off x="2896304" y="4912289"/>
            <a:ext cx="11837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rPr>
              <a:t>2 x 3 = </a:t>
            </a:r>
            <a:endParaRPr sz="1800">
              <a:solidFill>
                <a:srgbClr val="5C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6"/>
          <p:cNvSpPr txBox="1"/>
          <p:nvPr/>
        </p:nvSpPr>
        <p:spPr>
          <a:xfrm>
            <a:off x="3718639" y="4912289"/>
            <a:ext cx="5158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>
              <a:solidFill>
                <a:srgbClr val="5C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p6"/>
          <p:cNvGrpSpPr/>
          <p:nvPr/>
        </p:nvGrpSpPr>
        <p:grpSpPr>
          <a:xfrm>
            <a:off x="5604008" y="4898605"/>
            <a:ext cx="1096542" cy="919177"/>
            <a:chOff x="5604008" y="4898605"/>
            <a:chExt cx="1096542" cy="919177"/>
          </a:xfrm>
        </p:grpSpPr>
        <p:cxnSp>
          <p:nvCxnSpPr>
            <p:cNvPr id="304" name="Google Shape;304;p6"/>
            <p:cNvCxnSpPr/>
            <p:nvPr/>
          </p:nvCxnSpPr>
          <p:spPr>
            <a:xfrm rot="10800000" flipH="1">
              <a:off x="6202227" y="4922250"/>
              <a:ext cx="30293" cy="2558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" name="Google Shape;305;p6"/>
            <p:cNvCxnSpPr/>
            <p:nvPr/>
          </p:nvCxnSpPr>
          <p:spPr>
            <a:xfrm rot="10800000" flipH="1">
              <a:off x="6108115" y="5539927"/>
              <a:ext cx="166628" cy="227784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6" name="Google Shape;306;p6"/>
            <p:cNvCxnSpPr/>
            <p:nvPr/>
          </p:nvCxnSpPr>
          <p:spPr>
            <a:xfrm rot="10800000" flipH="1">
              <a:off x="6016044" y="5529065"/>
              <a:ext cx="166628" cy="227784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7" name="Google Shape;307;p6"/>
            <p:cNvCxnSpPr/>
            <p:nvPr/>
          </p:nvCxnSpPr>
          <p:spPr>
            <a:xfrm rot="10800000" flipH="1">
              <a:off x="5919664" y="5480685"/>
              <a:ext cx="166628" cy="227784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" name="Google Shape;308;p6"/>
            <p:cNvCxnSpPr/>
            <p:nvPr/>
          </p:nvCxnSpPr>
          <p:spPr>
            <a:xfrm rot="10800000" flipH="1">
              <a:off x="5779307" y="5432305"/>
              <a:ext cx="218075" cy="219563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9" name="Google Shape;309;p6"/>
            <p:cNvCxnSpPr/>
            <p:nvPr/>
          </p:nvCxnSpPr>
          <p:spPr>
            <a:xfrm rot="10800000" flipH="1">
              <a:off x="6251201" y="5497847"/>
              <a:ext cx="103306" cy="267913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" name="Google Shape;310;p6"/>
            <p:cNvCxnSpPr/>
            <p:nvPr/>
          </p:nvCxnSpPr>
          <p:spPr>
            <a:xfrm rot="10800000" flipH="1">
              <a:off x="6373169" y="5529065"/>
              <a:ext cx="113189" cy="288717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" name="Google Shape;311;p6"/>
            <p:cNvCxnSpPr/>
            <p:nvPr/>
          </p:nvCxnSpPr>
          <p:spPr>
            <a:xfrm rot="10800000" flipH="1">
              <a:off x="6334515" y="4946858"/>
              <a:ext cx="60966" cy="272605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2" name="Google Shape;312;p6"/>
            <p:cNvCxnSpPr/>
            <p:nvPr/>
          </p:nvCxnSpPr>
          <p:spPr>
            <a:xfrm rot="10800000" flipH="1">
              <a:off x="6407553" y="5011218"/>
              <a:ext cx="166628" cy="227784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3" name="Google Shape;313;p6"/>
            <p:cNvCxnSpPr/>
            <p:nvPr/>
          </p:nvCxnSpPr>
          <p:spPr>
            <a:xfrm rot="10800000" flipH="1">
              <a:off x="6533922" y="5156357"/>
              <a:ext cx="166628" cy="227784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" name="Google Shape;314;p6"/>
            <p:cNvCxnSpPr/>
            <p:nvPr/>
          </p:nvCxnSpPr>
          <p:spPr>
            <a:xfrm rot="10800000" flipH="1">
              <a:off x="6107547" y="4898605"/>
              <a:ext cx="33651" cy="327512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" name="Google Shape;315;p6"/>
            <p:cNvCxnSpPr/>
            <p:nvPr/>
          </p:nvCxnSpPr>
          <p:spPr>
            <a:xfrm rot="10800000">
              <a:off x="6014832" y="4901918"/>
              <a:ext cx="0" cy="215196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" name="Google Shape;316;p6"/>
            <p:cNvCxnSpPr/>
            <p:nvPr/>
          </p:nvCxnSpPr>
          <p:spPr>
            <a:xfrm rot="10800000">
              <a:off x="5808658" y="4989570"/>
              <a:ext cx="164911" cy="284381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" name="Google Shape;317;p6"/>
            <p:cNvCxnSpPr/>
            <p:nvPr/>
          </p:nvCxnSpPr>
          <p:spPr>
            <a:xfrm flipH="1">
              <a:off x="5690397" y="5366838"/>
              <a:ext cx="217168" cy="85473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" name="Google Shape;318;p6"/>
            <p:cNvCxnSpPr/>
            <p:nvPr/>
          </p:nvCxnSpPr>
          <p:spPr>
            <a:xfrm rot="10800000">
              <a:off x="5604008" y="5117114"/>
              <a:ext cx="225117" cy="94582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19" name="Google Shape;319;p6"/>
          <p:cNvSpPr txBox="1"/>
          <p:nvPr/>
        </p:nvSpPr>
        <p:spPr>
          <a:xfrm>
            <a:off x="6429763" y="5357432"/>
            <a:ext cx="14629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rPr>
              <a:t>100 – 400</a:t>
            </a:r>
            <a:endParaRPr sz="1600">
              <a:solidFill>
                <a:srgbClr val="5C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0" name="Google Shape;320;p6"/>
          <p:cNvGrpSpPr/>
          <p:nvPr/>
        </p:nvGrpSpPr>
        <p:grpSpPr>
          <a:xfrm>
            <a:off x="10424243" y="4085853"/>
            <a:ext cx="576873" cy="369332"/>
            <a:chOff x="10424243" y="4085853"/>
            <a:chExt cx="576873" cy="369332"/>
          </a:xfrm>
        </p:grpSpPr>
        <p:cxnSp>
          <p:nvCxnSpPr>
            <p:cNvPr id="321" name="Google Shape;321;p6"/>
            <p:cNvCxnSpPr/>
            <p:nvPr/>
          </p:nvCxnSpPr>
          <p:spPr>
            <a:xfrm rot="10800000">
              <a:off x="10424243" y="4273471"/>
              <a:ext cx="386821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22" name="Google Shape;322;p6"/>
            <p:cNvSpPr txBox="1"/>
            <p:nvPr/>
          </p:nvSpPr>
          <p:spPr>
            <a:xfrm>
              <a:off x="10737340" y="4085853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6"/>
          <p:cNvGrpSpPr/>
          <p:nvPr/>
        </p:nvGrpSpPr>
        <p:grpSpPr>
          <a:xfrm>
            <a:off x="10715225" y="5523803"/>
            <a:ext cx="574301" cy="369332"/>
            <a:chOff x="10715225" y="5523803"/>
            <a:chExt cx="574301" cy="369332"/>
          </a:xfrm>
        </p:grpSpPr>
        <p:cxnSp>
          <p:nvCxnSpPr>
            <p:cNvPr id="324" name="Google Shape;324;p6"/>
            <p:cNvCxnSpPr/>
            <p:nvPr/>
          </p:nvCxnSpPr>
          <p:spPr>
            <a:xfrm rot="10800000">
              <a:off x="10715225" y="5708989"/>
              <a:ext cx="386821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25" name="Google Shape;325;p6"/>
            <p:cNvSpPr txBox="1"/>
            <p:nvPr/>
          </p:nvSpPr>
          <p:spPr>
            <a:xfrm>
              <a:off x="11025750" y="5523803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6"/>
          <p:cNvGrpSpPr/>
          <p:nvPr/>
        </p:nvGrpSpPr>
        <p:grpSpPr>
          <a:xfrm>
            <a:off x="10467497" y="6118721"/>
            <a:ext cx="580652" cy="369332"/>
            <a:chOff x="10467497" y="6118721"/>
            <a:chExt cx="580652" cy="369332"/>
          </a:xfrm>
        </p:grpSpPr>
        <p:cxnSp>
          <p:nvCxnSpPr>
            <p:cNvPr id="327" name="Google Shape;327;p6"/>
            <p:cNvCxnSpPr/>
            <p:nvPr/>
          </p:nvCxnSpPr>
          <p:spPr>
            <a:xfrm rot="10800000">
              <a:off x="10467497" y="6290438"/>
              <a:ext cx="386821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28" name="Google Shape;328;p6"/>
            <p:cNvSpPr txBox="1"/>
            <p:nvPr/>
          </p:nvSpPr>
          <p:spPr>
            <a:xfrm>
              <a:off x="10784373" y="6118721"/>
              <a:ext cx="26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rgbClr val="5C37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6"/>
          <p:cNvSpPr txBox="1"/>
          <p:nvPr/>
        </p:nvSpPr>
        <p:spPr>
          <a:xfrm>
            <a:off x="10951364" y="4922250"/>
            <a:ext cx="11837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rPr>
              <a:t>2 x 3 = </a:t>
            </a:r>
            <a:endParaRPr sz="1800">
              <a:solidFill>
                <a:srgbClr val="5C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6"/>
          <p:cNvSpPr txBox="1"/>
          <p:nvPr/>
        </p:nvSpPr>
        <p:spPr>
          <a:xfrm>
            <a:off x="11825987" y="4922250"/>
            <a:ext cx="5158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rgbClr val="5C37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>
              <a:solidFill>
                <a:srgbClr val="5C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B34E67E6-001A-28C5-F3A8-2DFD831584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40" y="0"/>
            <a:ext cx="12319680" cy="6858000"/>
          </a:xfrm>
          <a:prstGeom prst="rect">
            <a:avLst/>
          </a:prstGeom>
        </p:spPr>
      </p:pic>
      <p:sp>
        <p:nvSpPr>
          <p:cNvPr id="336" name="Google Shape;336;p7"/>
          <p:cNvSpPr txBox="1"/>
          <p:nvPr/>
        </p:nvSpPr>
        <p:spPr>
          <a:xfrm>
            <a:off x="163902" y="1233576"/>
            <a:ext cx="54777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dirty="0">
                <a:solidFill>
                  <a:srgbClr val="5C3700"/>
                </a:solidFill>
                <a:latin typeface="Calibri"/>
                <a:ea typeface="Calibri"/>
                <a:cs typeface="Calibri"/>
                <a:sym typeface="Calibri"/>
              </a:rPr>
              <a:t>Bare insekter har 6 ben og 3 segmenter. De har også ofte </a:t>
            </a:r>
            <a:r>
              <a:rPr lang="nb-NO" sz="2400" dirty="0">
                <a:solidFill>
                  <a:srgbClr val="5C3700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no-NO" sz="2400" dirty="0">
                <a:solidFill>
                  <a:srgbClr val="5C3700"/>
                </a:solidFill>
                <a:latin typeface="Calibri"/>
                <a:ea typeface="Calibri"/>
                <a:cs typeface="Calibri"/>
                <a:sym typeface="Calibri"/>
              </a:rPr>
              <a:t>vinger, men ikke alltid.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C37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Edderkoppen</a:t>
            </a:r>
            <a:r>
              <a:rPr lang="no-NO" sz="2400" dirty="0">
                <a:solidFill>
                  <a:srgbClr val="5C3700"/>
                </a:solidFill>
                <a:latin typeface="Calibri"/>
                <a:ea typeface="Calibri"/>
                <a:cs typeface="Calibri"/>
                <a:sym typeface="Calibri"/>
              </a:rPr>
              <a:t> er ikke et insekt! Hvorfor ikke?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C37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Skrukketrollet</a:t>
            </a:r>
            <a:r>
              <a:rPr lang="no-NO" sz="2400" dirty="0">
                <a:solidFill>
                  <a:srgbClr val="5C3700"/>
                </a:solidFill>
                <a:latin typeface="Calibri"/>
                <a:ea typeface="Calibri"/>
                <a:cs typeface="Calibri"/>
                <a:sym typeface="Calibri"/>
              </a:rPr>
              <a:t> er heller ikke et insekt! Det er faktisk en kreps!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C37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dirty="0">
                <a:solidFill>
                  <a:srgbClr val="FAB600"/>
                </a:solidFill>
                <a:latin typeface="Calibri"/>
                <a:ea typeface="Calibri"/>
                <a:cs typeface="Calibri"/>
                <a:sym typeface="Calibri"/>
              </a:rPr>
              <a:t>Tusenbein</a:t>
            </a:r>
            <a:r>
              <a:rPr lang="no-NO" sz="2400" dirty="0">
                <a:solidFill>
                  <a:srgbClr val="5C3700"/>
                </a:solidFill>
                <a:latin typeface="Calibri"/>
                <a:ea typeface="Calibri"/>
                <a:cs typeface="Calibri"/>
                <a:sym typeface="Calibri"/>
              </a:rPr>
              <a:t> er heller ikke et insekt.</a:t>
            </a:r>
            <a:r>
              <a:rPr lang="nb-NO" sz="2400" dirty="0">
                <a:solidFill>
                  <a:srgbClr val="5C3700"/>
                </a:solidFill>
                <a:latin typeface="Calibri"/>
                <a:ea typeface="Calibri"/>
                <a:cs typeface="Calibri"/>
                <a:sym typeface="Calibri"/>
              </a:rPr>
              <a:t> Hvorfor ikke?</a:t>
            </a:r>
            <a:endParaRPr sz="2400" dirty="0">
              <a:solidFill>
                <a:srgbClr val="5C3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7"/>
          <p:cNvSpPr/>
          <p:nvPr/>
        </p:nvSpPr>
        <p:spPr>
          <a:xfrm>
            <a:off x="5919566" y="1737414"/>
            <a:ext cx="1708030" cy="1633773"/>
          </a:xfrm>
          <a:prstGeom prst="ellipse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7"/>
          <p:cNvSpPr/>
          <p:nvPr/>
        </p:nvSpPr>
        <p:spPr>
          <a:xfrm>
            <a:off x="7815924" y="1737414"/>
            <a:ext cx="1708030" cy="1633773"/>
          </a:xfrm>
          <a:prstGeom prst="ellipse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7"/>
          <p:cNvSpPr/>
          <p:nvPr/>
        </p:nvSpPr>
        <p:spPr>
          <a:xfrm>
            <a:off x="7815924" y="3259575"/>
            <a:ext cx="1708030" cy="1633773"/>
          </a:xfrm>
          <a:prstGeom prst="ellipse">
            <a:avLst/>
          </a:prstGeom>
          <a:noFill/>
          <a:ln w="38100" cap="flat" cmpd="sng">
            <a:solidFill>
              <a:srgbClr val="FAB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33;p5" descr="Et bilde som inneholder virvelløse dyr, edderkopp, edderkopper, sketch&#10;&#10;Automatisk generert beskrivelse">
            <a:extLst>
              <a:ext uri="{FF2B5EF4-FFF2-40B4-BE49-F238E27FC236}">
                <a16:creationId xmlns:a16="http://schemas.microsoft.com/office/drawing/2014/main" id="{5C343E69-7E71-4D01-EF25-26F383D6963D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2835" y="1737414"/>
            <a:ext cx="1817352" cy="159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37;p6" descr="porcellio scaber. pencildrawing #bugs #beetle #pencildrawing #insects  #woodlouse #drawing #isopod | Insect tattoo, Drawings, Fantasy creatures">
            <a:extLst>
              <a:ext uri="{FF2B5EF4-FFF2-40B4-BE49-F238E27FC236}">
                <a16:creationId xmlns:a16="http://schemas.microsoft.com/office/drawing/2014/main" id="{4A78182C-D969-6F38-F929-75F76FF3DE34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6161" y="2090835"/>
            <a:ext cx="1907793" cy="92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40;p6" descr="Et bilde som inneholder virvelløse dyr, leddyr, Tusenbein, skolopender&#10;&#10;Automatisk generert beskrivelse">
            <a:extLst>
              <a:ext uri="{FF2B5EF4-FFF2-40B4-BE49-F238E27FC236}">
                <a16:creationId xmlns:a16="http://schemas.microsoft.com/office/drawing/2014/main" id="{C650A566-3A34-A366-3791-D7AFE3FFB52B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0428" y="3244550"/>
            <a:ext cx="1758696" cy="179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38;p6" descr="Et bilde som inneholder bille, virvelløse dyr, insekt, skadedyr&#10;&#10;Automatisk generert beskrivelse">
            <a:extLst>
              <a:ext uri="{FF2B5EF4-FFF2-40B4-BE49-F238E27FC236}">
                <a16:creationId xmlns:a16="http://schemas.microsoft.com/office/drawing/2014/main" id="{7F814A20-4107-CEDC-C390-2BC9737E9C33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0185" y="1770723"/>
            <a:ext cx="1563361" cy="153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39;p6" descr="Et bilde som inneholder Nattsommerfugler og sommerfugler, sketch, insekt, virvelløse dyr&#10;&#10;Automatisk generert beskrivelse">
            <a:extLst>
              <a:ext uri="{FF2B5EF4-FFF2-40B4-BE49-F238E27FC236}">
                <a16:creationId xmlns:a16="http://schemas.microsoft.com/office/drawing/2014/main" id="{9CD93921-B0F8-C1BE-79C2-0E45E0E12538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1150" y="3190793"/>
            <a:ext cx="1817352" cy="177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41;p6" descr="Et bilde som inneholder insekt, sketch, tegning, Insekt med membranvinger&#10;&#10;Automatisk generert beskrivelse">
            <a:extLst>
              <a:ext uri="{FF2B5EF4-FFF2-40B4-BE49-F238E27FC236}">
                <a16:creationId xmlns:a16="http://schemas.microsoft.com/office/drawing/2014/main" id="{E85F96ED-2104-55D1-62F6-17AC351314FB}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9691" y="3190793"/>
            <a:ext cx="1501198" cy="1509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>
          <a:extLst>
            <a:ext uri="{FF2B5EF4-FFF2-40B4-BE49-F238E27FC236}">
              <a16:creationId xmlns:a16="http://schemas.microsoft.com/office/drawing/2014/main" id="{2ACD83D6-849A-B0D1-7EE1-1BF04BCCE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F8AB444F-042D-4F3E-00D5-70AE04B2A6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40" y="0"/>
            <a:ext cx="12319680" cy="6858000"/>
          </a:xfrm>
          <a:prstGeom prst="rect">
            <a:avLst/>
          </a:prstGeom>
        </p:spPr>
      </p:pic>
      <p:pic>
        <p:nvPicPr>
          <p:cNvPr id="6" name="Google Shape;238;p6" descr="Et bilde som inneholder bille, virvelløse dyr, insekt, skadedyr&#10;&#10;Automatisk generert beskrivelse">
            <a:extLst>
              <a:ext uri="{FF2B5EF4-FFF2-40B4-BE49-F238E27FC236}">
                <a16:creationId xmlns:a16="http://schemas.microsoft.com/office/drawing/2014/main" id="{E8C691F7-5F60-DD2C-E691-72464E580A10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0185" y="1770723"/>
            <a:ext cx="1563361" cy="15332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374B2DC-8E92-F619-FADE-BBB162C000B1}"/>
              </a:ext>
            </a:extLst>
          </p:cNvPr>
          <p:cNvSpPr txBox="1"/>
          <p:nvPr/>
        </p:nvSpPr>
        <p:spPr>
          <a:xfrm>
            <a:off x="3178302" y="439086"/>
            <a:ext cx="62270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rgbClr val="5C3700"/>
                </a:solidFill>
                <a:latin typeface="Abadi" panose="020B0604020104020204" pitchFamily="34" charset="0"/>
              </a:rPr>
              <a:t>Hvor er vingene til </a:t>
            </a:r>
            <a:r>
              <a:rPr lang="nb-NO" sz="3200" dirty="0" err="1">
                <a:solidFill>
                  <a:srgbClr val="5C3700"/>
                </a:solidFill>
                <a:latin typeface="Abadi" panose="020B0604020104020204" pitchFamily="34" charset="0"/>
              </a:rPr>
              <a:t>billa</a:t>
            </a:r>
            <a:r>
              <a:rPr lang="nb-NO" sz="3200" dirty="0">
                <a:solidFill>
                  <a:srgbClr val="5C3700"/>
                </a:solidFill>
                <a:latin typeface="Abadi" panose="020B0604020104020204" pitchFamily="34" charset="0"/>
              </a:rPr>
              <a:t>?</a:t>
            </a:r>
          </a:p>
          <a:p>
            <a:pPr algn="ctr"/>
            <a:r>
              <a:rPr lang="en-US" sz="2000" dirty="0">
                <a:solidFill>
                  <a:srgbClr val="5C3700"/>
                </a:solidFill>
                <a:latin typeface="Abadi" panose="020B0604020104020204" pitchFamily="34" charset="0"/>
              </a:rPr>
              <a:t>Den </a:t>
            </a:r>
            <a:r>
              <a:rPr lang="en-US" sz="2000" dirty="0" err="1">
                <a:solidFill>
                  <a:srgbClr val="5C3700"/>
                </a:solidFill>
                <a:latin typeface="Abadi" panose="020B0604020104020204" pitchFamily="34" charset="0"/>
              </a:rPr>
              <a:t>har</a:t>
            </a:r>
            <a:r>
              <a:rPr lang="en-US" sz="2000" dirty="0">
                <a:solidFill>
                  <a:srgbClr val="5C3700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rgbClr val="5C3700"/>
                </a:solidFill>
                <a:latin typeface="Abadi" panose="020B0604020104020204" pitchFamily="34" charset="0"/>
              </a:rPr>
              <a:t>faktisk</a:t>
            </a:r>
            <a:r>
              <a:rPr lang="en-US" sz="2000" dirty="0">
                <a:solidFill>
                  <a:srgbClr val="5C3700"/>
                </a:solidFill>
                <a:latin typeface="Abadi" panose="020B0604020104020204" pitchFamily="34" charset="0"/>
              </a:rPr>
              <a:t> 4 </a:t>
            </a:r>
            <a:r>
              <a:rPr lang="en-US" sz="2000" dirty="0" err="1">
                <a:solidFill>
                  <a:srgbClr val="5C3700"/>
                </a:solidFill>
                <a:latin typeface="Abadi" panose="020B0604020104020204" pitchFamily="34" charset="0"/>
              </a:rPr>
              <a:t>vinger</a:t>
            </a:r>
            <a:r>
              <a:rPr lang="en-US" sz="2000" dirty="0">
                <a:solidFill>
                  <a:srgbClr val="5C3700"/>
                </a:solidFill>
                <a:latin typeface="Abadi" panose="020B0604020104020204" pitchFamily="34" charset="0"/>
              </a:rPr>
              <a:t>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3FA89B-0723-4229-3446-61DF5F619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7876" y="1770723"/>
            <a:ext cx="6947916" cy="39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24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2.91667E-6 0.00023 C -0.00403 0.00532 -0.00781 0.01111 -0.01211 0.01597 C -0.01614 0.02037 -0.02057 0.02361 -0.02487 0.02778 C -0.02916 0.03217 -0.0332 0.03727 -0.03763 0.0412 C -0.04388 0.04676 -0.05052 0.05139 -0.05703 0.05578 C -0.07487 0.06759 -0.09088 0.07592 -0.10963 0.0824 C -0.13021 0.08981 -0.15091 0.09768 -0.17187 0.10231 C -0.18619 0.10578 -0.20091 0.10486 -0.21536 0.10648 C -0.2263 0.10764 -0.23737 0.10856 -0.2483 0.11041 C -0.26041 0.1125 -0.27226 0.1169 -0.28437 0.11828 C -0.29909 0.12014 -0.31393 0.11921 -0.32864 0.11967 C -0.34427 0.12129 -0.36601 0.12384 -0.3819 0.12384 C -0.39492 0.12384 -0.42083 0.12245 -0.42083 0.12268 L -0.41784 0.12106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6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1972B722-045E-029E-64B4-E16E6C50A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1C456BD4-0699-F5AB-82F0-DA3137C61B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40" y="0"/>
            <a:ext cx="12319680" cy="6858000"/>
          </a:xfrm>
          <a:prstGeom prst="rect">
            <a:avLst/>
          </a:prstGeom>
        </p:spPr>
      </p:pic>
      <p:sp>
        <p:nvSpPr>
          <p:cNvPr id="106" name="Google Shape;106;p3">
            <a:extLst>
              <a:ext uri="{FF2B5EF4-FFF2-40B4-BE49-F238E27FC236}">
                <a16:creationId xmlns:a16="http://schemas.microsoft.com/office/drawing/2014/main" id="{16445A57-679C-A222-9205-494F0DC823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98666" y="-391213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2700"/>
              </a:buClr>
              <a:buSzPts val="3200"/>
              <a:buFont typeface="Arial"/>
              <a:buNone/>
            </a:pPr>
            <a:r>
              <a:rPr lang="no-NO" dirty="0">
                <a:solidFill>
                  <a:srgbClr val="422700"/>
                </a:solidFill>
                <a:latin typeface="Arial"/>
                <a:ea typeface="Arial"/>
                <a:cs typeface="Arial"/>
                <a:sym typeface="Arial"/>
              </a:rPr>
              <a:t>Hva er et insekt?</a:t>
            </a:r>
            <a:endParaRPr dirty="0"/>
          </a:p>
        </p:txBody>
      </p:sp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51BB1A9E-72B3-8815-1FCA-D1B9193656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30111" y="1600200"/>
            <a:ext cx="6218137" cy="422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5C3700"/>
                </a:solidFill>
                <a:latin typeface="Abadi" panose="020B0604020104020204" pitchFamily="34" charset="0"/>
              </a:rPr>
              <a:t>Insekter har:</a:t>
            </a:r>
          </a:p>
          <a:p>
            <a:pPr marL="742950" lvl="1" indent="-28575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5C3700"/>
                </a:solidFill>
                <a:latin typeface="Abadi" panose="020B0604020104020204" pitchFamily="34" charset="0"/>
              </a:rPr>
              <a:t>4 vinger</a:t>
            </a:r>
          </a:p>
          <a:p>
            <a:pPr marL="742950" lvl="1" indent="-28575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5C3700"/>
                </a:solidFill>
                <a:latin typeface="Abadi" panose="020B0604020104020204" pitchFamily="34" charset="0"/>
              </a:rPr>
              <a:t>6 ben</a:t>
            </a:r>
          </a:p>
          <a:p>
            <a:pPr marL="742950" lvl="1" indent="-28575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5C3700"/>
                </a:solidFill>
                <a:latin typeface="Abadi" panose="020B0604020104020204" pitchFamily="34" charset="0"/>
              </a:rPr>
              <a:t>3 segmenter</a:t>
            </a:r>
          </a:p>
          <a:p>
            <a:pPr marL="457200" lvl="1" indent="0">
              <a:spcBef>
                <a:spcPts val="0"/>
              </a:spcBef>
              <a:buSzPts val="1600"/>
            </a:pPr>
            <a:endParaRPr lang="nb-NO" sz="1800" dirty="0">
              <a:solidFill>
                <a:srgbClr val="5C3700"/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5C3700"/>
                </a:solidFill>
                <a:latin typeface="Abadi" panose="020B0604020104020204" pitchFamily="34" charset="0"/>
              </a:rPr>
              <a:t>Edderkopper har 8 ben og 2 segmenter. Disse kaller vi bare for edderkopper og de er ikke insekter.</a:t>
            </a:r>
          </a:p>
          <a:p>
            <a:pPr marL="0" indent="0">
              <a:spcBef>
                <a:spcPts val="0"/>
              </a:spcBef>
            </a:pPr>
            <a:endParaRPr lang="nb-NO" sz="1800" dirty="0">
              <a:solidFill>
                <a:srgbClr val="5C3700"/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5C3700"/>
                </a:solidFill>
                <a:latin typeface="Abadi" panose="020B0604020104020204" pitchFamily="34" charset="0"/>
              </a:rPr>
              <a:t>Skrukketroll har mange ben og segmenter, disse er ikke insekter og vi kaller de bare for skrukketroll.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b-NO" sz="1800" dirty="0">
              <a:solidFill>
                <a:srgbClr val="5C3700"/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5C3700"/>
                </a:solidFill>
                <a:latin typeface="Abadi" panose="020B0604020104020204" pitchFamily="34" charset="0"/>
              </a:rPr>
              <a:t>Tusenbein har mange segmenter og mange bein og er ikke insekter, disse kaller vi bare for tusenbein.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b-NO" sz="1800" dirty="0">
              <a:solidFill>
                <a:srgbClr val="5C3700"/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5C3700"/>
                </a:solidFill>
                <a:latin typeface="Abadi" panose="020B0604020104020204" pitchFamily="34" charset="0"/>
              </a:rPr>
              <a:t>Alle dyr som ikke har 4 vinger, 6 ben og 3 segmenter er ikke insekter.</a:t>
            </a:r>
          </a:p>
        </p:txBody>
      </p:sp>
      <p:pic>
        <p:nvPicPr>
          <p:cNvPr id="108" name="Google Shape;108;p3" descr="Float like a butterfly, sting like a bee! Insects face off in battle to  gain control of pollen-laden flower | Daily Mail Online">
            <a:extLst>
              <a:ext uri="{FF2B5EF4-FFF2-40B4-BE49-F238E27FC236}">
                <a16:creationId xmlns:a16="http://schemas.microsoft.com/office/drawing/2014/main" id="{0015701E-0803-09FF-5B26-504244EC597D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55928" y="627810"/>
            <a:ext cx="5766028" cy="560237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9" name="Google Shape;109;p3">
            <a:extLst>
              <a:ext uri="{FF2B5EF4-FFF2-40B4-BE49-F238E27FC236}">
                <a16:creationId xmlns:a16="http://schemas.microsoft.com/office/drawing/2014/main" id="{AF9FDF03-9CE3-AF65-6AC8-1B97708BFB33}"/>
              </a:ext>
            </a:extLst>
          </p:cNvPr>
          <p:cNvSpPr/>
          <p:nvPr/>
        </p:nvSpPr>
        <p:spPr>
          <a:xfrm>
            <a:off x="-1155928" y="627811"/>
            <a:ext cx="5766028" cy="5602379"/>
          </a:xfrm>
          <a:prstGeom prst="ellipse">
            <a:avLst/>
          </a:prstGeom>
          <a:noFill/>
          <a:ln w="76200" cap="flat" cmpd="sng">
            <a:solidFill>
              <a:srgbClr val="FAB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01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A84ED2A8-4963-0070-5F61-1254844C6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40" y="0"/>
            <a:ext cx="12319680" cy="6858000"/>
          </a:xfrm>
          <a:prstGeom prst="rect">
            <a:avLst/>
          </a:prstGeom>
        </p:spPr>
      </p:pic>
      <p:pic>
        <p:nvPicPr>
          <p:cNvPr id="345" name="Google Shape;345;p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747" y="401980"/>
            <a:ext cx="4691044" cy="605403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13B26AC-2CE9-9DD9-3D2E-FD6AFE0376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2168" y="1237216"/>
            <a:ext cx="3504112" cy="483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6" name="Google Shape;346;p8" descr="Pencil Images – Browse 2,540,158 Stock Photos, Vectors, and Video | Adobe  Stock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708158">
            <a:off x="3171790" y="1735416"/>
            <a:ext cx="3202007" cy="117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8" descr="Insect Cartoon png download - 500*500 - Free Transparent Insect png  Download. - CleanPNG / KissPNG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123" y="1946148"/>
            <a:ext cx="3481180" cy="193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3204F2A-5386-6CF0-A851-5695909C64D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145" y="1218928"/>
            <a:ext cx="3604407" cy="4832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350</Words>
  <Application>Microsoft Office PowerPoint</Application>
  <PresentationFormat>Bredbild</PresentationFormat>
  <Paragraphs>89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Abadi</vt:lpstr>
      <vt:lpstr>Arial</vt:lpstr>
      <vt:lpstr>Calibri</vt:lpstr>
      <vt:lpstr>Office-tema</vt:lpstr>
      <vt:lpstr>Design og fargepalett font: Abadi</vt:lpstr>
      <vt:lpstr>Er alle småkryp insekter?</vt:lpstr>
      <vt:lpstr>Hva er et insekt?</vt:lpstr>
      <vt:lpstr>PowerPoint-presentation</vt:lpstr>
      <vt:lpstr>PowerPoint-presentation</vt:lpstr>
      <vt:lpstr>PowerPoint-presentation</vt:lpstr>
      <vt:lpstr>PowerPoint-presentation</vt:lpstr>
      <vt:lpstr>Hva er et insekt?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og fargepalett font: Abadi</dc:title>
  <dc:creator>Sondre Brekkhus</dc:creator>
  <cp:lastModifiedBy>Linnea Olofsson</cp:lastModifiedBy>
  <cp:revision>6</cp:revision>
  <dcterms:created xsi:type="dcterms:W3CDTF">2023-12-04T14:56:52Z</dcterms:created>
  <dcterms:modified xsi:type="dcterms:W3CDTF">2024-02-07T19:23:34Z</dcterms:modified>
</cp:coreProperties>
</file>