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8"/>
  </p:notesMasterIdLst>
  <p:sldIdLst>
    <p:sldId id="473" r:id="rId5"/>
    <p:sldId id="476" r:id="rId6"/>
    <p:sldId id="478" r:id="rId7"/>
  </p:sldIdLst>
  <p:sldSz cx="7562850" cy="10690225"/>
  <p:notesSz cx="6858000" cy="9144000"/>
  <p:defaultTextStyle>
    <a:defPPr>
      <a:defRPr lang="en-US"/>
    </a:defPPr>
    <a:lvl1pPr marL="0" algn="l" defTabSz="995599" rtl="0" eaLnBrk="1" latinLnBrk="0" hangingPunct="1">
      <a:defRPr sz="1960" kern="1200">
        <a:solidFill>
          <a:schemeClr val="tx1"/>
        </a:solidFill>
        <a:latin typeface="+mn-lt"/>
        <a:ea typeface="+mn-ea"/>
        <a:cs typeface="+mn-cs"/>
      </a:defRPr>
    </a:lvl1pPr>
    <a:lvl2pPr marL="497799" algn="l" defTabSz="995599" rtl="0" eaLnBrk="1" latinLnBrk="0" hangingPunct="1">
      <a:defRPr sz="1960" kern="1200">
        <a:solidFill>
          <a:schemeClr val="tx1"/>
        </a:solidFill>
        <a:latin typeface="+mn-lt"/>
        <a:ea typeface="+mn-ea"/>
        <a:cs typeface="+mn-cs"/>
      </a:defRPr>
    </a:lvl2pPr>
    <a:lvl3pPr marL="995599" algn="l" defTabSz="995599" rtl="0" eaLnBrk="1" latinLnBrk="0" hangingPunct="1">
      <a:defRPr sz="1960" kern="1200">
        <a:solidFill>
          <a:schemeClr val="tx1"/>
        </a:solidFill>
        <a:latin typeface="+mn-lt"/>
        <a:ea typeface="+mn-ea"/>
        <a:cs typeface="+mn-cs"/>
      </a:defRPr>
    </a:lvl3pPr>
    <a:lvl4pPr marL="1493398" algn="l" defTabSz="995599" rtl="0" eaLnBrk="1" latinLnBrk="0" hangingPunct="1">
      <a:defRPr sz="1960" kern="1200">
        <a:solidFill>
          <a:schemeClr val="tx1"/>
        </a:solidFill>
        <a:latin typeface="+mn-lt"/>
        <a:ea typeface="+mn-ea"/>
        <a:cs typeface="+mn-cs"/>
      </a:defRPr>
    </a:lvl4pPr>
    <a:lvl5pPr marL="1991197" algn="l" defTabSz="995599" rtl="0" eaLnBrk="1" latinLnBrk="0" hangingPunct="1">
      <a:defRPr sz="1960" kern="1200">
        <a:solidFill>
          <a:schemeClr val="tx1"/>
        </a:solidFill>
        <a:latin typeface="+mn-lt"/>
        <a:ea typeface="+mn-ea"/>
        <a:cs typeface="+mn-cs"/>
      </a:defRPr>
    </a:lvl5pPr>
    <a:lvl6pPr marL="2488997" algn="l" defTabSz="995599" rtl="0" eaLnBrk="1" latinLnBrk="0" hangingPunct="1">
      <a:defRPr sz="1960" kern="1200">
        <a:solidFill>
          <a:schemeClr val="tx1"/>
        </a:solidFill>
        <a:latin typeface="+mn-lt"/>
        <a:ea typeface="+mn-ea"/>
        <a:cs typeface="+mn-cs"/>
      </a:defRPr>
    </a:lvl6pPr>
    <a:lvl7pPr marL="2986796" algn="l" defTabSz="995599" rtl="0" eaLnBrk="1" latinLnBrk="0" hangingPunct="1">
      <a:defRPr sz="1960" kern="1200">
        <a:solidFill>
          <a:schemeClr val="tx1"/>
        </a:solidFill>
        <a:latin typeface="+mn-lt"/>
        <a:ea typeface="+mn-ea"/>
        <a:cs typeface="+mn-cs"/>
      </a:defRPr>
    </a:lvl7pPr>
    <a:lvl8pPr marL="3484596" algn="l" defTabSz="995599" rtl="0" eaLnBrk="1" latinLnBrk="0" hangingPunct="1">
      <a:defRPr sz="1960" kern="1200">
        <a:solidFill>
          <a:schemeClr val="tx1"/>
        </a:solidFill>
        <a:latin typeface="+mn-lt"/>
        <a:ea typeface="+mn-ea"/>
        <a:cs typeface="+mn-cs"/>
      </a:defRPr>
    </a:lvl8pPr>
    <a:lvl9pPr marL="3982395" algn="l" defTabSz="995599"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son, Jen L" initials="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336"/>
    <a:srgbClr val="6E8D6F"/>
    <a:srgbClr val="0C1E34"/>
    <a:srgbClr val="002060"/>
    <a:srgbClr val="F8DFB1"/>
    <a:srgbClr val="EBD093"/>
    <a:srgbClr val="EFD59B"/>
    <a:srgbClr val="E6E6E6"/>
    <a:srgbClr val="D9B28B"/>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4660"/>
  </p:normalViewPr>
  <p:slideViewPr>
    <p:cSldViewPr snapToGrid="0">
      <p:cViewPr>
        <p:scale>
          <a:sx n="80" d="100"/>
          <a:sy n="80" d="100"/>
        </p:scale>
        <p:origin x="1128" y="-2784"/>
      </p:cViewPr>
      <p:guideLst>
        <p:guide orient="horz" pos="3367"/>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D950B-D933-4130-9144-7CAB8077B522}" type="datetimeFigureOut">
              <a:rPr lang="en-US" smtClean="0"/>
              <a:pPr/>
              <a:t>5/3/2023</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95E8E-31D8-45D5-B68F-3960E55B8B88}" type="slidenum">
              <a:rPr lang="en-US" smtClean="0"/>
              <a:pPr/>
              <a:t>‹#›</a:t>
            </a:fld>
            <a:endParaRPr lang="en-US"/>
          </a:p>
        </p:txBody>
      </p:sp>
    </p:spTree>
    <p:extLst>
      <p:ext uri="{BB962C8B-B14F-4D97-AF65-F5344CB8AC3E}">
        <p14:creationId xmlns:p14="http://schemas.microsoft.com/office/powerpoint/2010/main" val="2258897574"/>
      </p:ext>
    </p:extLst>
  </p:cSld>
  <p:clrMap bg1="lt1" tx1="dk1" bg2="lt2" tx2="dk2" accent1="accent1" accent2="accent2" accent3="accent3" accent4="accent4" accent5="accent5" accent6="accent6" hlink="hlink" folHlink="folHlink"/>
  <p:notesStyle>
    <a:lvl1pPr marL="0" algn="l" defTabSz="995599" rtl="0" eaLnBrk="1" latinLnBrk="0" hangingPunct="1">
      <a:defRPr sz="1307" kern="1200">
        <a:solidFill>
          <a:schemeClr val="tx1"/>
        </a:solidFill>
        <a:latin typeface="+mn-lt"/>
        <a:ea typeface="+mn-ea"/>
        <a:cs typeface="+mn-cs"/>
      </a:defRPr>
    </a:lvl1pPr>
    <a:lvl2pPr marL="497799" algn="l" defTabSz="995599" rtl="0" eaLnBrk="1" latinLnBrk="0" hangingPunct="1">
      <a:defRPr sz="1307" kern="1200">
        <a:solidFill>
          <a:schemeClr val="tx1"/>
        </a:solidFill>
        <a:latin typeface="+mn-lt"/>
        <a:ea typeface="+mn-ea"/>
        <a:cs typeface="+mn-cs"/>
      </a:defRPr>
    </a:lvl2pPr>
    <a:lvl3pPr marL="995599" algn="l" defTabSz="995599" rtl="0" eaLnBrk="1" latinLnBrk="0" hangingPunct="1">
      <a:defRPr sz="1307" kern="1200">
        <a:solidFill>
          <a:schemeClr val="tx1"/>
        </a:solidFill>
        <a:latin typeface="+mn-lt"/>
        <a:ea typeface="+mn-ea"/>
        <a:cs typeface="+mn-cs"/>
      </a:defRPr>
    </a:lvl3pPr>
    <a:lvl4pPr marL="1493398" algn="l" defTabSz="995599" rtl="0" eaLnBrk="1" latinLnBrk="0" hangingPunct="1">
      <a:defRPr sz="1307" kern="1200">
        <a:solidFill>
          <a:schemeClr val="tx1"/>
        </a:solidFill>
        <a:latin typeface="+mn-lt"/>
        <a:ea typeface="+mn-ea"/>
        <a:cs typeface="+mn-cs"/>
      </a:defRPr>
    </a:lvl4pPr>
    <a:lvl5pPr marL="1991197" algn="l" defTabSz="995599" rtl="0" eaLnBrk="1" latinLnBrk="0" hangingPunct="1">
      <a:defRPr sz="1307" kern="1200">
        <a:solidFill>
          <a:schemeClr val="tx1"/>
        </a:solidFill>
        <a:latin typeface="+mn-lt"/>
        <a:ea typeface="+mn-ea"/>
        <a:cs typeface="+mn-cs"/>
      </a:defRPr>
    </a:lvl5pPr>
    <a:lvl6pPr marL="2488997" algn="l" defTabSz="995599" rtl="0" eaLnBrk="1" latinLnBrk="0" hangingPunct="1">
      <a:defRPr sz="1307" kern="1200">
        <a:solidFill>
          <a:schemeClr val="tx1"/>
        </a:solidFill>
        <a:latin typeface="+mn-lt"/>
        <a:ea typeface="+mn-ea"/>
        <a:cs typeface="+mn-cs"/>
      </a:defRPr>
    </a:lvl6pPr>
    <a:lvl7pPr marL="2986796" algn="l" defTabSz="995599" rtl="0" eaLnBrk="1" latinLnBrk="0" hangingPunct="1">
      <a:defRPr sz="1307" kern="1200">
        <a:solidFill>
          <a:schemeClr val="tx1"/>
        </a:solidFill>
        <a:latin typeface="+mn-lt"/>
        <a:ea typeface="+mn-ea"/>
        <a:cs typeface="+mn-cs"/>
      </a:defRPr>
    </a:lvl7pPr>
    <a:lvl8pPr marL="3484596" algn="l" defTabSz="995599" rtl="0" eaLnBrk="1" latinLnBrk="0" hangingPunct="1">
      <a:defRPr sz="1307" kern="1200">
        <a:solidFill>
          <a:schemeClr val="tx1"/>
        </a:solidFill>
        <a:latin typeface="+mn-lt"/>
        <a:ea typeface="+mn-ea"/>
        <a:cs typeface="+mn-cs"/>
      </a:defRPr>
    </a:lvl8pPr>
    <a:lvl9pPr marL="3982395" algn="l" defTabSz="995599" rtl="0" eaLnBrk="1" latinLnBrk="0" hangingPunct="1">
      <a:defRPr sz="130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901"/>
            <a:ext cx="6428423" cy="2291469"/>
          </a:xfrm>
        </p:spPr>
        <p:txBody>
          <a:bodyPr/>
          <a:lstStyle/>
          <a:p>
            <a:r>
              <a:rPr lang="en-US"/>
              <a:t>Click to edit Master title style</a:t>
            </a:r>
          </a:p>
        </p:txBody>
      </p:sp>
      <p:sp>
        <p:nvSpPr>
          <p:cNvPr id="3" name="Subtitle 2"/>
          <p:cNvSpPr>
            <a:spLocks noGrp="1"/>
          </p:cNvSpPr>
          <p:nvPr>
            <p:ph type="subTitle" idx="1"/>
          </p:nvPr>
        </p:nvSpPr>
        <p:spPr>
          <a:xfrm>
            <a:off x="1134428" y="6057795"/>
            <a:ext cx="5293995" cy="2731946"/>
          </a:xfrm>
        </p:spPr>
        <p:txBody>
          <a:bodyPr/>
          <a:lstStyle>
            <a:lvl1pPr marL="0" indent="0" algn="ctr">
              <a:buNone/>
              <a:defRPr>
                <a:solidFill>
                  <a:schemeClr val="tx1">
                    <a:tint val="75000"/>
                  </a:schemeClr>
                </a:solidFill>
              </a:defRPr>
            </a:lvl1pPr>
            <a:lvl2pPr marL="493410" indent="0" algn="ctr">
              <a:buNone/>
              <a:defRPr>
                <a:solidFill>
                  <a:schemeClr val="tx1">
                    <a:tint val="75000"/>
                  </a:schemeClr>
                </a:solidFill>
              </a:defRPr>
            </a:lvl2pPr>
            <a:lvl3pPr marL="986820" indent="0" algn="ctr">
              <a:buNone/>
              <a:defRPr>
                <a:solidFill>
                  <a:schemeClr val="tx1">
                    <a:tint val="75000"/>
                  </a:schemeClr>
                </a:solidFill>
              </a:defRPr>
            </a:lvl3pPr>
            <a:lvl4pPr marL="1480231" indent="0" algn="ctr">
              <a:buNone/>
              <a:defRPr>
                <a:solidFill>
                  <a:schemeClr val="tx1">
                    <a:tint val="75000"/>
                  </a:schemeClr>
                </a:solidFill>
              </a:defRPr>
            </a:lvl4pPr>
            <a:lvl5pPr marL="1973641" indent="0" algn="ctr">
              <a:buNone/>
              <a:defRPr>
                <a:solidFill>
                  <a:schemeClr val="tx1">
                    <a:tint val="75000"/>
                  </a:schemeClr>
                </a:solidFill>
              </a:defRPr>
            </a:lvl5pPr>
            <a:lvl6pPr marL="2467051" indent="0" algn="ctr">
              <a:buNone/>
              <a:defRPr>
                <a:solidFill>
                  <a:schemeClr val="tx1">
                    <a:tint val="75000"/>
                  </a:schemeClr>
                </a:solidFill>
              </a:defRPr>
            </a:lvl6pPr>
            <a:lvl7pPr marL="2960461" indent="0" algn="ctr">
              <a:buNone/>
              <a:defRPr>
                <a:solidFill>
                  <a:schemeClr val="tx1">
                    <a:tint val="75000"/>
                  </a:schemeClr>
                </a:solidFill>
              </a:defRPr>
            </a:lvl7pPr>
            <a:lvl8pPr marL="3453872" indent="0" algn="ctr">
              <a:buNone/>
              <a:defRPr>
                <a:solidFill>
                  <a:schemeClr val="tx1">
                    <a:tint val="75000"/>
                  </a:schemeClr>
                </a:solidFill>
              </a:defRPr>
            </a:lvl8pPr>
            <a:lvl9pPr marL="39472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4CC246-9AA8-47EF-A352-7C53908C7E91}" type="datetime1">
              <a:rPr lang="en-US" smtClean="0"/>
              <a:t>5/3/2023</a:t>
            </a:fld>
            <a:endParaRPr lang="en-US"/>
          </a:p>
        </p:txBody>
      </p:sp>
      <p:sp>
        <p:nvSpPr>
          <p:cNvPr id="5" name="Footer Placeholder 4"/>
          <p:cNvSpPr>
            <a:spLocks noGrp="1"/>
          </p:cNvSpPr>
          <p:nvPr>
            <p:ph type="ftr" sz="quarter" idx="11"/>
          </p:nvPr>
        </p:nvSpPr>
        <p:spPr/>
        <p:txBody>
          <a:bodyPr/>
          <a:lstStyle/>
          <a:p>
            <a:r>
              <a:rPr lang="en-US"/>
              <a:t>US-ASEAN Business Council</a:t>
            </a: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60014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1693FE-1521-4C6C-B219-B407B1188B95}" type="datetime1">
              <a:rPr lang="en-US" smtClean="0"/>
              <a:t>5/3/2023</a:t>
            </a:fld>
            <a:endParaRPr lang="en-US"/>
          </a:p>
        </p:txBody>
      </p:sp>
      <p:sp>
        <p:nvSpPr>
          <p:cNvPr id="5" name="Footer Placeholder 4"/>
          <p:cNvSpPr>
            <a:spLocks noGrp="1"/>
          </p:cNvSpPr>
          <p:nvPr>
            <p:ph type="ftr" sz="quarter" idx="11"/>
          </p:nvPr>
        </p:nvSpPr>
        <p:spPr/>
        <p:txBody>
          <a:bodyPr/>
          <a:lstStyle/>
          <a:p>
            <a:r>
              <a:rPr lang="en-US"/>
              <a:t>US-ASEAN Business Council</a:t>
            </a: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97027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3066" y="428106"/>
            <a:ext cx="1701641" cy="91213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8143" y="428106"/>
            <a:ext cx="4978876" cy="91213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6856A-47EF-47A5-BEE2-907C047A979B}" type="datetime1">
              <a:rPr lang="en-US" smtClean="0"/>
              <a:t>5/3/2023</a:t>
            </a:fld>
            <a:endParaRPr lang="en-US"/>
          </a:p>
        </p:txBody>
      </p:sp>
      <p:sp>
        <p:nvSpPr>
          <p:cNvPr id="5" name="Footer Placeholder 4"/>
          <p:cNvSpPr>
            <a:spLocks noGrp="1"/>
          </p:cNvSpPr>
          <p:nvPr>
            <p:ph type="ftr" sz="quarter" idx="11"/>
          </p:nvPr>
        </p:nvSpPr>
        <p:spPr/>
        <p:txBody>
          <a:bodyPr/>
          <a:lstStyle/>
          <a:p>
            <a:r>
              <a:rPr lang="en-US"/>
              <a:t>US-ASEAN Business Council</a:t>
            </a: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31078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1E772-274B-455B-9F98-1A349EF3E056}" type="datetime1">
              <a:rPr lang="en-US" smtClean="0"/>
              <a:t>5/3/2023</a:t>
            </a:fld>
            <a:endParaRPr lang="en-US"/>
          </a:p>
        </p:txBody>
      </p:sp>
      <p:sp>
        <p:nvSpPr>
          <p:cNvPr id="5" name="Footer Placeholder 4"/>
          <p:cNvSpPr>
            <a:spLocks noGrp="1"/>
          </p:cNvSpPr>
          <p:nvPr>
            <p:ph type="ftr" sz="quarter" idx="11"/>
          </p:nvPr>
        </p:nvSpPr>
        <p:spPr/>
        <p:txBody>
          <a:bodyPr/>
          <a:lstStyle/>
          <a:p>
            <a:r>
              <a:rPr lang="en-US"/>
              <a:t>US-ASEAN Business Council</a:t>
            </a: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56488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9460"/>
            <a:ext cx="6428423" cy="2123198"/>
          </a:xfrm>
        </p:spPr>
        <p:txBody>
          <a:bodyPr anchor="t"/>
          <a:lstStyle>
            <a:lvl1pPr algn="l">
              <a:defRPr sz="4317" b="1" cap="all"/>
            </a:lvl1pPr>
          </a:lstStyle>
          <a:p>
            <a:r>
              <a:rPr lang="en-US"/>
              <a:t>Click to edit Master title style</a:t>
            </a:r>
          </a:p>
        </p:txBody>
      </p:sp>
      <p:sp>
        <p:nvSpPr>
          <p:cNvPr id="3" name="Text Placeholder 2"/>
          <p:cNvSpPr>
            <a:spLocks noGrp="1"/>
          </p:cNvSpPr>
          <p:nvPr>
            <p:ph type="body" idx="1"/>
          </p:nvPr>
        </p:nvSpPr>
        <p:spPr>
          <a:xfrm>
            <a:off x="597413" y="4530975"/>
            <a:ext cx="6428423" cy="2338486"/>
          </a:xfrm>
        </p:spPr>
        <p:txBody>
          <a:bodyPr anchor="b"/>
          <a:lstStyle>
            <a:lvl1pPr marL="0" indent="0">
              <a:buNone/>
              <a:defRPr sz="2158">
                <a:solidFill>
                  <a:schemeClr val="tx1">
                    <a:tint val="75000"/>
                  </a:schemeClr>
                </a:solidFill>
              </a:defRPr>
            </a:lvl1pPr>
            <a:lvl2pPr marL="493410" indent="0">
              <a:buNone/>
              <a:defRPr sz="1943">
                <a:solidFill>
                  <a:schemeClr val="tx1">
                    <a:tint val="75000"/>
                  </a:schemeClr>
                </a:solidFill>
              </a:defRPr>
            </a:lvl2pPr>
            <a:lvl3pPr marL="986820" indent="0">
              <a:buNone/>
              <a:defRPr sz="1727">
                <a:solidFill>
                  <a:schemeClr val="tx1">
                    <a:tint val="75000"/>
                  </a:schemeClr>
                </a:solidFill>
              </a:defRPr>
            </a:lvl3pPr>
            <a:lvl4pPr marL="1480231" indent="0">
              <a:buNone/>
              <a:defRPr sz="1511">
                <a:solidFill>
                  <a:schemeClr val="tx1">
                    <a:tint val="75000"/>
                  </a:schemeClr>
                </a:solidFill>
              </a:defRPr>
            </a:lvl4pPr>
            <a:lvl5pPr marL="1973641" indent="0">
              <a:buNone/>
              <a:defRPr sz="1511">
                <a:solidFill>
                  <a:schemeClr val="tx1">
                    <a:tint val="75000"/>
                  </a:schemeClr>
                </a:solidFill>
              </a:defRPr>
            </a:lvl5pPr>
            <a:lvl6pPr marL="2467051" indent="0">
              <a:buNone/>
              <a:defRPr sz="1511">
                <a:solidFill>
                  <a:schemeClr val="tx1">
                    <a:tint val="75000"/>
                  </a:schemeClr>
                </a:solidFill>
              </a:defRPr>
            </a:lvl6pPr>
            <a:lvl7pPr marL="2960461" indent="0">
              <a:buNone/>
              <a:defRPr sz="1511">
                <a:solidFill>
                  <a:schemeClr val="tx1">
                    <a:tint val="75000"/>
                  </a:schemeClr>
                </a:solidFill>
              </a:defRPr>
            </a:lvl7pPr>
            <a:lvl8pPr marL="3453872" indent="0">
              <a:buNone/>
              <a:defRPr sz="1511">
                <a:solidFill>
                  <a:schemeClr val="tx1">
                    <a:tint val="75000"/>
                  </a:schemeClr>
                </a:solidFill>
              </a:defRPr>
            </a:lvl8pPr>
            <a:lvl9pPr marL="3947282" indent="0">
              <a:buNone/>
              <a:defRPr sz="151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5474B8-7240-4E3A-98D7-8D7EFB98E649}" type="datetime1">
              <a:rPr lang="en-US" smtClean="0"/>
              <a:t>5/3/2023</a:t>
            </a:fld>
            <a:endParaRPr lang="en-US"/>
          </a:p>
        </p:txBody>
      </p:sp>
      <p:sp>
        <p:nvSpPr>
          <p:cNvPr id="5" name="Footer Placeholder 4"/>
          <p:cNvSpPr>
            <a:spLocks noGrp="1"/>
          </p:cNvSpPr>
          <p:nvPr>
            <p:ph type="ftr" sz="quarter" idx="11"/>
          </p:nvPr>
        </p:nvSpPr>
        <p:spPr/>
        <p:txBody>
          <a:bodyPr/>
          <a:lstStyle/>
          <a:p>
            <a:r>
              <a:rPr lang="en-US"/>
              <a:t>US-ASEAN Business Council</a:t>
            </a: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43246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8142" y="2494387"/>
            <a:ext cx="3340259" cy="7055054"/>
          </a:xfrm>
        </p:spPr>
        <p:txBody>
          <a:bodyPr/>
          <a:lstStyle>
            <a:lvl1pPr>
              <a:defRPr sz="3022"/>
            </a:lvl1pPr>
            <a:lvl2pPr>
              <a:defRPr sz="2590"/>
            </a:lvl2pPr>
            <a:lvl3pPr>
              <a:defRPr sz="2158"/>
            </a:lvl3pPr>
            <a:lvl4pPr>
              <a:defRPr sz="1943"/>
            </a:lvl4pPr>
            <a:lvl5pPr>
              <a:defRPr sz="1943"/>
            </a:lvl5pPr>
            <a:lvl6pPr>
              <a:defRPr sz="1943"/>
            </a:lvl6pPr>
            <a:lvl7pPr>
              <a:defRPr sz="1943"/>
            </a:lvl7pPr>
            <a:lvl8pPr>
              <a:defRPr sz="1943"/>
            </a:lvl8pPr>
            <a:lvl9pPr>
              <a:defRPr sz="19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4449" y="2494387"/>
            <a:ext cx="3340259" cy="7055054"/>
          </a:xfrm>
        </p:spPr>
        <p:txBody>
          <a:bodyPr/>
          <a:lstStyle>
            <a:lvl1pPr>
              <a:defRPr sz="3022"/>
            </a:lvl1pPr>
            <a:lvl2pPr>
              <a:defRPr sz="2590"/>
            </a:lvl2pPr>
            <a:lvl3pPr>
              <a:defRPr sz="2158"/>
            </a:lvl3pPr>
            <a:lvl4pPr>
              <a:defRPr sz="1943"/>
            </a:lvl4pPr>
            <a:lvl5pPr>
              <a:defRPr sz="1943"/>
            </a:lvl5pPr>
            <a:lvl6pPr>
              <a:defRPr sz="1943"/>
            </a:lvl6pPr>
            <a:lvl7pPr>
              <a:defRPr sz="1943"/>
            </a:lvl7pPr>
            <a:lvl8pPr>
              <a:defRPr sz="1943"/>
            </a:lvl8pPr>
            <a:lvl9pPr>
              <a:defRPr sz="19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9F06B6-C35A-410C-A1C7-6CA5132982D3}" type="datetime1">
              <a:rPr lang="en-US" smtClean="0"/>
              <a:t>5/3/2023</a:t>
            </a:fld>
            <a:endParaRPr lang="en-US"/>
          </a:p>
        </p:txBody>
      </p:sp>
      <p:sp>
        <p:nvSpPr>
          <p:cNvPr id="6" name="Footer Placeholder 5"/>
          <p:cNvSpPr>
            <a:spLocks noGrp="1"/>
          </p:cNvSpPr>
          <p:nvPr>
            <p:ph type="ftr" sz="quarter" idx="11"/>
          </p:nvPr>
        </p:nvSpPr>
        <p:spPr/>
        <p:txBody>
          <a:bodyPr/>
          <a:lstStyle/>
          <a:p>
            <a:r>
              <a:rPr lang="en-US"/>
              <a:t>US-ASEAN Business Council</a:t>
            </a: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70223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78143" y="2392929"/>
            <a:ext cx="3341572" cy="997259"/>
          </a:xfrm>
        </p:spPr>
        <p:txBody>
          <a:bodyPr anchor="b"/>
          <a:lstStyle>
            <a:lvl1pPr marL="0" indent="0">
              <a:buNone/>
              <a:defRPr sz="2590" b="1"/>
            </a:lvl1pPr>
            <a:lvl2pPr marL="493410" indent="0">
              <a:buNone/>
              <a:defRPr sz="2158" b="1"/>
            </a:lvl2pPr>
            <a:lvl3pPr marL="986820" indent="0">
              <a:buNone/>
              <a:defRPr sz="1943" b="1"/>
            </a:lvl3pPr>
            <a:lvl4pPr marL="1480231" indent="0">
              <a:buNone/>
              <a:defRPr sz="1727" b="1"/>
            </a:lvl4pPr>
            <a:lvl5pPr marL="1973641" indent="0">
              <a:buNone/>
              <a:defRPr sz="1727" b="1"/>
            </a:lvl5pPr>
            <a:lvl6pPr marL="2467051" indent="0">
              <a:buNone/>
              <a:defRPr sz="1727" b="1"/>
            </a:lvl6pPr>
            <a:lvl7pPr marL="2960461" indent="0">
              <a:buNone/>
              <a:defRPr sz="1727" b="1"/>
            </a:lvl7pPr>
            <a:lvl8pPr marL="3453872" indent="0">
              <a:buNone/>
              <a:defRPr sz="1727" b="1"/>
            </a:lvl8pPr>
            <a:lvl9pPr marL="3947282" indent="0">
              <a:buNone/>
              <a:defRPr sz="1727" b="1"/>
            </a:lvl9pPr>
          </a:lstStyle>
          <a:p>
            <a:pPr lvl="0"/>
            <a:r>
              <a:rPr lang="en-US"/>
              <a:t>Click to edit Master text styles</a:t>
            </a:r>
          </a:p>
        </p:txBody>
      </p:sp>
      <p:sp>
        <p:nvSpPr>
          <p:cNvPr id="4" name="Content Placeholder 3"/>
          <p:cNvSpPr>
            <a:spLocks noGrp="1"/>
          </p:cNvSpPr>
          <p:nvPr>
            <p:ph sz="half" idx="2"/>
          </p:nvPr>
        </p:nvSpPr>
        <p:spPr>
          <a:xfrm>
            <a:off x="378143" y="3390187"/>
            <a:ext cx="3341572" cy="6159253"/>
          </a:xfrm>
        </p:spPr>
        <p:txBody>
          <a:bodyPr/>
          <a:lstStyle>
            <a:lvl1pPr>
              <a:defRPr sz="2590"/>
            </a:lvl1pPr>
            <a:lvl2pPr>
              <a:defRPr sz="2158"/>
            </a:lvl2pPr>
            <a:lvl3pPr>
              <a:defRPr sz="1943"/>
            </a:lvl3pPr>
            <a:lvl4pPr>
              <a:defRPr sz="1727"/>
            </a:lvl4pPr>
            <a:lvl5pPr>
              <a:defRPr sz="1727"/>
            </a:lvl5pPr>
            <a:lvl6pPr>
              <a:defRPr sz="1727"/>
            </a:lvl6pPr>
            <a:lvl7pPr>
              <a:defRPr sz="1727"/>
            </a:lvl7pPr>
            <a:lvl8pPr>
              <a:defRPr sz="1727"/>
            </a:lvl8pPr>
            <a:lvl9pPr>
              <a:defRPr sz="17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1824" y="2392929"/>
            <a:ext cx="3342884" cy="997259"/>
          </a:xfrm>
        </p:spPr>
        <p:txBody>
          <a:bodyPr anchor="b"/>
          <a:lstStyle>
            <a:lvl1pPr marL="0" indent="0">
              <a:buNone/>
              <a:defRPr sz="2590" b="1"/>
            </a:lvl1pPr>
            <a:lvl2pPr marL="493410" indent="0">
              <a:buNone/>
              <a:defRPr sz="2158" b="1"/>
            </a:lvl2pPr>
            <a:lvl3pPr marL="986820" indent="0">
              <a:buNone/>
              <a:defRPr sz="1943" b="1"/>
            </a:lvl3pPr>
            <a:lvl4pPr marL="1480231" indent="0">
              <a:buNone/>
              <a:defRPr sz="1727" b="1"/>
            </a:lvl4pPr>
            <a:lvl5pPr marL="1973641" indent="0">
              <a:buNone/>
              <a:defRPr sz="1727" b="1"/>
            </a:lvl5pPr>
            <a:lvl6pPr marL="2467051" indent="0">
              <a:buNone/>
              <a:defRPr sz="1727" b="1"/>
            </a:lvl6pPr>
            <a:lvl7pPr marL="2960461" indent="0">
              <a:buNone/>
              <a:defRPr sz="1727" b="1"/>
            </a:lvl7pPr>
            <a:lvl8pPr marL="3453872" indent="0">
              <a:buNone/>
              <a:defRPr sz="1727" b="1"/>
            </a:lvl8pPr>
            <a:lvl9pPr marL="3947282" indent="0">
              <a:buNone/>
              <a:defRPr sz="1727" b="1"/>
            </a:lvl9pPr>
          </a:lstStyle>
          <a:p>
            <a:pPr lvl="0"/>
            <a:r>
              <a:rPr lang="en-US"/>
              <a:t>Click to edit Master text styles</a:t>
            </a:r>
          </a:p>
        </p:txBody>
      </p:sp>
      <p:sp>
        <p:nvSpPr>
          <p:cNvPr id="6" name="Content Placeholder 5"/>
          <p:cNvSpPr>
            <a:spLocks noGrp="1"/>
          </p:cNvSpPr>
          <p:nvPr>
            <p:ph sz="quarter" idx="4"/>
          </p:nvPr>
        </p:nvSpPr>
        <p:spPr>
          <a:xfrm>
            <a:off x="3841824" y="3390187"/>
            <a:ext cx="3342884" cy="6159253"/>
          </a:xfrm>
        </p:spPr>
        <p:txBody>
          <a:bodyPr/>
          <a:lstStyle>
            <a:lvl1pPr>
              <a:defRPr sz="2590"/>
            </a:lvl1pPr>
            <a:lvl2pPr>
              <a:defRPr sz="2158"/>
            </a:lvl2pPr>
            <a:lvl3pPr>
              <a:defRPr sz="1943"/>
            </a:lvl3pPr>
            <a:lvl4pPr>
              <a:defRPr sz="1727"/>
            </a:lvl4pPr>
            <a:lvl5pPr>
              <a:defRPr sz="1727"/>
            </a:lvl5pPr>
            <a:lvl6pPr>
              <a:defRPr sz="1727"/>
            </a:lvl6pPr>
            <a:lvl7pPr>
              <a:defRPr sz="1727"/>
            </a:lvl7pPr>
            <a:lvl8pPr>
              <a:defRPr sz="1727"/>
            </a:lvl8pPr>
            <a:lvl9pPr>
              <a:defRPr sz="17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546D86-DF46-4485-9B99-622950AAFA7A}" type="datetime1">
              <a:rPr lang="en-US" smtClean="0"/>
              <a:t>5/3/2023</a:t>
            </a:fld>
            <a:endParaRPr lang="en-US"/>
          </a:p>
        </p:txBody>
      </p:sp>
      <p:sp>
        <p:nvSpPr>
          <p:cNvPr id="8" name="Footer Placeholder 7"/>
          <p:cNvSpPr>
            <a:spLocks noGrp="1"/>
          </p:cNvSpPr>
          <p:nvPr>
            <p:ph type="ftr" sz="quarter" idx="11"/>
          </p:nvPr>
        </p:nvSpPr>
        <p:spPr/>
        <p:txBody>
          <a:bodyPr/>
          <a:lstStyle/>
          <a:p>
            <a:r>
              <a:rPr lang="en-US"/>
              <a:t>US-ASEAN Business Council</a:t>
            </a:r>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87815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6C92E1-43C2-4B06-8058-7FD6FA3E5A4F}" type="datetime1">
              <a:rPr lang="en-US" smtClean="0"/>
              <a:t>5/3/2023</a:t>
            </a:fld>
            <a:endParaRPr lang="en-US"/>
          </a:p>
        </p:txBody>
      </p:sp>
      <p:sp>
        <p:nvSpPr>
          <p:cNvPr id="4" name="Footer Placeholder 3"/>
          <p:cNvSpPr>
            <a:spLocks noGrp="1"/>
          </p:cNvSpPr>
          <p:nvPr>
            <p:ph type="ftr" sz="quarter" idx="11"/>
          </p:nvPr>
        </p:nvSpPr>
        <p:spPr/>
        <p:txBody>
          <a:bodyPr/>
          <a:lstStyle/>
          <a:p>
            <a:r>
              <a:rPr lang="en-US"/>
              <a:t>US-ASEAN Business Council</a:t>
            </a:r>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85959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3C83E-A0B2-4BC1-B516-9A295D6FD4DC}" type="datetime1">
              <a:rPr lang="en-US" smtClean="0"/>
              <a:t>5/3/2023</a:t>
            </a:fld>
            <a:endParaRPr lang="en-US"/>
          </a:p>
        </p:txBody>
      </p:sp>
      <p:sp>
        <p:nvSpPr>
          <p:cNvPr id="3" name="Footer Placeholder 2"/>
          <p:cNvSpPr>
            <a:spLocks noGrp="1"/>
          </p:cNvSpPr>
          <p:nvPr>
            <p:ph type="ftr" sz="quarter" idx="11"/>
          </p:nvPr>
        </p:nvSpPr>
        <p:spPr/>
        <p:txBody>
          <a:bodyPr/>
          <a:lstStyle/>
          <a:p>
            <a:r>
              <a:rPr lang="en-US"/>
              <a:t>US-ASEAN Business Council</a:t>
            </a:r>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94633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629"/>
            <a:ext cx="2488126" cy="1811400"/>
          </a:xfrm>
        </p:spPr>
        <p:txBody>
          <a:bodyPr anchor="b"/>
          <a:lstStyle>
            <a:lvl1pPr algn="l">
              <a:defRPr sz="2158" b="1"/>
            </a:lvl1pPr>
          </a:lstStyle>
          <a:p>
            <a:r>
              <a:rPr lang="en-US"/>
              <a:t>Click to edit Master title style</a:t>
            </a:r>
          </a:p>
        </p:txBody>
      </p:sp>
      <p:sp>
        <p:nvSpPr>
          <p:cNvPr id="3" name="Content Placeholder 2"/>
          <p:cNvSpPr>
            <a:spLocks noGrp="1"/>
          </p:cNvSpPr>
          <p:nvPr>
            <p:ph idx="1"/>
          </p:nvPr>
        </p:nvSpPr>
        <p:spPr>
          <a:xfrm>
            <a:off x="2956864" y="425631"/>
            <a:ext cx="4227844" cy="9123811"/>
          </a:xfrm>
        </p:spPr>
        <p:txBody>
          <a:bodyPr/>
          <a:lstStyle>
            <a:lvl1pPr>
              <a:defRPr sz="3453"/>
            </a:lvl1pPr>
            <a:lvl2pPr>
              <a:defRPr sz="3022"/>
            </a:lvl2pPr>
            <a:lvl3pPr>
              <a:defRPr sz="2590"/>
            </a:lvl3pPr>
            <a:lvl4pPr>
              <a:defRPr sz="2158"/>
            </a:lvl4pPr>
            <a:lvl5pPr>
              <a:defRPr sz="2158"/>
            </a:lvl5pPr>
            <a:lvl6pPr>
              <a:defRPr sz="2158"/>
            </a:lvl6pPr>
            <a:lvl7pPr>
              <a:defRPr sz="2158"/>
            </a:lvl7pPr>
            <a:lvl8pPr>
              <a:defRPr sz="2158"/>
            </a:lvl8pPr>
            <a:lvl9pPr>
              <a:defRPr sz="21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8143" y="2237029"/>
            <a:ext cx="2488126" cy="7312412"/>
          </a:xfrm>
        </p:spPr>
        <p:txBody>
          <a:bodyPr/>
          <a:lstStyle>
            <a:lvl1pPr marL="0" indent="0">
              <a:buNone/>
              <a:defRPr sz="1511"/>
            </a:lvl1pPr>
            <a:lvl2pPr marL="493410" indent="0">
              <a:buNone/>
              <a:defRPr sz="1295"/>
            </a:lvl2pPr>
            <a:lvl3pPr marL="986820" indent="0">
              <a:buNone/>
              <a:defRPr sz="1079"/>
            </a:lvl3pPr>
            <a:lvl4pPr marL="1480231" indent="0">
              <a:buNone/>
              <a:defRPr sz="971"/>
            </a:lvl4pPr>
            <a:lvl5pPr marL="1973641" indent="0">
              <a:buNone/>
              <a:defRPr sz="971"/>
            </a:lvl5pPr>
            <a:lvl6pPr marL="2467051" indent="0">
              <a:buNone/>
              <a:defRPr sz="971"/>
            </a:lvl6pPr>
            <a:lvl7pPr marL="2960461" indent="0">
              <a:buNone/>
              <a:defRPr sz="971"/>
            </a:lvl7pPr>
            <a:lvl8pPr marL="3453872" indent="0">
              <a:buNone/>
              <a:defRPr sz="971"/>
            </a:lvl8pPr>
            <a:lvl9pPr marL="3947282" indent="0">
              <a:buNone/>
              <a:defRPr sz="971"/>
            </a:lvl9pPr>
          </a:lstStyle>
          <a:p>
            <a:pPr lvl="0"/>
            <a:r>
              <a:rPr lang="en-US"/>
              <a:t>Click to edit Master text styles</a:t>
            </a:r>
          </a:p>
        </p:txBody>
      </p:sp>
      <p:sp>
        <p:nvSpPr>
          <p:cNvPr id="5" name="Date Placeholder 4"/>
          <p:cNvSpPr>
            <a:spLocks noGrp="1"/>
          </p:cNvSpPr>
          <p:nvPr>
            <p:ph type="dt" sz="half" idx="10"/>
          </p:nvPr>
        </p:nvSpPr>
        <p:spPr/>
        <p:txBody>
          <a:bodyPr/>
          <a:lstStyle/>
          <a:p>
            <a:fld id="{F525199C-8516-43CF-970D-8D03BFBC597F}" type="datetime1">
              <a:rPr lang="en-US" smtClean="0"/>
              <a:t>5/3/2023</a:t>
            </a:fld>
            <a:endParaRPr lang="en-US"/>
          </a:p>
        </p:txBody>
      </p:sp>
      <p:sp>
        <p:nvSpPr>
          <p:cNvPr id="6" name="Footer Placeholder 5"/>
          <p:cNvSpPr>
            <a:spLocks noGrp="1"/>
          </p:cNvSpPr>
          <p:nvPr>
            <p:ph type="ftr" sz="quarter" idx="11"/>
          </p:nvPr>
        </p:nvSpPr>
        <p:spPr/>
        <p:txBody>
          <a:bodyPr/>
          <a:lstStyle/>
          <a:p>
            <a:r>
              <a:rPr lang="en-US"/>
              <a:t>US-ASEAN Business Council</a:t>
            </a: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81862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3157"/>
            <a:ext cx="4537710" cy="883430"/>
          </a:xfrm>
        </p:spPr>
        <p:txBody>
          <a:bodyPr anchor="b"/>
          <a:lstStyle>
            <a:lvl1pPr algn="l">
              <a:defRPr sz="2158" b="1"/>
            </a:lvl1pPr>
          </a:lstStyle>
          <a:p>
            <a:r>
              <a:rPr lang="en-US"/>
              <a:t>Click to edit Master title style</a:t>
            </a:r>
          </a:p>
        </p:txBody>
      </p:sp>
      <p:sp>
        <p:nvSpPr>
          <p:cNvPr id="3" name="Picture Placeholder 2"/>
          <p:cNvSpPr>
            <a:spLocks noGrp="1"/>
          </p:cNvSpPr>
          <p:nvPr>
            <p:ph type="pic" idx="1"/>
          </p:nvPr>
        </p:nvSpPr>
        <p:spPr>
          <a:xfrm>
            <a:off x="1482372" y="955191"/>
            <a:ext cx="4537710" cy="6414135"/>
          </a:xfrm>
        </p:spPr>
        <p:txBody>
          <a:bodyPr/>
          <a:lstStyle>
            <a:lvl1pPr marL="0" indent="0">
              <a:buNone/>
              <a:defRPr sz="3453"/>
            </a:lvl1pPr>
            <a:lvl2pPr marL="493410" indent="0">
              <a:buNone/>
              <a:defRPr sz="3022"/>
            </a:lvl2pPr>
            <a:lvl3pPr marL="986820" indent="0">
              <a:buNone/>
              <a:defRPr sz="2590"/>
            </a:lvl3pPr>
            <a:lvl4pPr marL="1480231" indent="0">
              <a:buNone/>
              <a:defRPr sz="2158"/>
            </a:lvl4pPr>
            <a:lvl5pPr marL="1973641" indent="0">
              <a:buNone/>
              <a:defRPr sz="2158"/>
            </a:lvl5pPr>
            <a:lvl6pPr marL="2467051" indent="0">
              <a:buNone/>
              <a:defRPr sz="2158"/>
            </a:lvl6pPr>
            <a:lvl7pPr marL="2960461" indent="0">
              <a:buNone/>
              <a:defRPr sz="2158"/>
            </a:lvl7pPr>
            <a:lvl8pPr marL="3453872" indent="0">
              <a:buNone/>
              <a:defRPr sz="2158"/>
            </a:lvl8pPr>
            <a:lvl9pPr marL="3947282" indent="0">
              <a:buNone/>
              <a:defRPr sz="2158"/>
            </a:lvl9pPr>
          </a:lstStyle>
          <a:p>
            <a:endParaRPr lang="en-US"/>
          </a:p>
        </p:txBody>
      </p:sp>
      <p:sp>
        <p:nvSpPr>
          <p:cNvPr id="4" name="Text Placeholder 3"/>
          <p:cNvSpPr>
            <a:spLocks noGrp="1"/>
          </p:cNvSpPr>
          <p:nvPr>
            <p:ph type="body" sz="half" idx="2"/>
          </p:nvPr>
        </p:nvSpPr>
        <p:spPr>
          <a:xfrm>
            <a:off x="1482372" y="8366587"/>
            <a:ext cx="4537710" cy="1254615"/>
          </a:xfrm>
        </p:spPr>
        <p:txBody>
          <a:bodyPr/>
          <a:lstStyle>
            <a:lvl1pPr marL="0" indent="0">
              <a:buNone/>
              <a:defRPr sz="1511"/>
            </a:lvl1pPr>
            <a:lvl2pPr marL="493410" indent="0">
              <a:buNone/>
              <a:defRPr sz="1295"/>
            </a:lvl2pPr>
            <a:lvl3pPr marL="986820" indent="0">
              <a:buNone/>
              <a:defRPr sz="1079"/>
            </a:lvl3pPr>
            <a:lvl4pPr marL="1480231" indent="0">
              <a:buNone/>
              <a:defRPr sz="971"/>
            </a:lvl4pPr>
            <a:lvl5pPr marL="1973641" indent="0">
              <a:buNone/>
              <a:defRPr sz="971"/>
            </a:lvl5pPr>
            <a:lvl6pPr marL="2467051" indent="0">
              <a:buNone/>
              <a:defRPr sz="971"/>
            </a:lvl6pPr>
            <a:lvl7pPr marL="2960461" indent="0">
              <a:buNone/>
              <a:defRPr sz="971"/>
            </a:lvl7pPr>
            <a:lvl8pPr marL="3453872" indent="0">
              <a:buNone/>
              <a:defRPr sz="971"/>
            </a:lvl8pPr>
            <a:lvl9pPr marL="3947282" indent="0">
              <a:buNone/>
              <a:defRPr sz="971"/>
            </a:lvl9pPr>
          </a:lstStyle>
          <a:p>
            <a:pPr lvl="0"/>
            <a:r>
              <a:rPr lang="en-US"/>
              <a:t>Click to edit Master text styles</a:t>
            </a:r>
          </a:p>
        </p:txBody>
      </p:sp>
      <p:sp>
        <p:nvSpPr>
          <p:cNvPr id="5" name="Date Placeholder 4"/>
          <p:cNvSpPr>
            <a:spLocks noGrp="1"/>
          </p:cNvSpPr>
          <p:nvPr>
            <p:ph type="dt" sz="half" idx="10"/>
          </p:nvPr>
        </p:nvSpPr>
        <p:spPr/>
        <p:txBody>
          <a:bodyPr/>
          <a:lstStyle/>
          <a:p>
            <a:fld id="{B536A29D-7CF7-4875-9DC8-5EEA225FEA04}" type="datetime1">
              <a:rPr lang="en-US" smtClean="0"/>
              <a:t>5/3/2023</a:t>
            </a:fld>
            <a:endParaRPr lang="en-US"/>
          </a:p>
        </p:txBody>
      </p:sp>
      <p:sp>
        <p:nvSpPr>
          <p:cNvPr id="6" name="Footer Placeholder 5"/>
          <p:cNvSpPr>
            <a:spLocks noGrp="1"/>
          </p:cNvSpPr>
          <p:nvPr>
            <p:ph type="ftr" sz="quarter" idx="11"/>
          </p:nvPr>
        </p:nvSpPr>
        <p:spPr/>
        <p:txBody>
          <a:bodyPr/>
          <a:lstStyle/>
          <a:p>
            <a:r>
              <a:rPr lang="en-US"/>
              <a:t>US-ASEAN Business Council</a:t>
            </a: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033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104"/>
            <a:ext cx="6806565" cy="178170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8143" y="2494387"/>
            <a:ext cx="6806565" cy="70550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8143" y="9908256"/>
            <a:ext cx="1764665" cy="569156"/>
          </a:xfrm>
          <a:prstGeom prst="rect">
            <a:avLst/>
          </a:prstGeom>
        </p:spPr>
        <p:txBody>
          <a:bodyPr vert="horz" lIns="91440" tIns="45720" rIns="91440" bIns="45720" rtlCol="0" anchor="ctr"/>
          <a:lstStyle>
            <a:lvl1pPr algn="l">
              <a:defRPr sz="1295">
                <a:solidFill>
                  <a:schemeClr val="tx1">
                    <a:tint val="75000"/>
                  </a:schemeClr>
                </a:solidFill>
              </a:defRPr>
            </a:lvl1pPr>
          </a:lstStyle>
          <a:p>
            <a:fld id="{5BAE93BC-F9B2-4610-A07D-0D9C5D4D2928}" type="datetime1">
              <a:rPr lang="en-US" smtClean="0"/>
              <a:t>5/3/2023</a:t>
            </a:fld>
            <a:endParaRPr lang="en-US"/>
          </a:p>
        </p:txBody>
      </p:sp>
      <p:sp>
        <p:nvSpPr>
          <p:cNvPr id="5" name="Footer Placeholder 4"/>
          <p:cNvSpPr>
            <a:spLocks noGrp="1"/>
          </p:cNvSpPr>
          <p:nvPr>
            <p:ph type="ftr" sz="quarter" idx="3"/>
          </p:nvPr>
        </p:nvSpPr>
        <p:spPr>
          <a:xfrm>
            <a:off x="2583974" y="9908256"/>
            <a:ext cx="2394903" cy="569156"/>
          </a:xfrm>
          <a:prstGeom prst="rect">
            <a:avLst/>
          </a:prstGeom>
        </p:spPr>
        <p:txBody>
          <a:bodyPr vert="horz" lIns="91440" tIns="45720" rIns="91440" bIns="45720" rtlCol="0" anchor="ctr"/>
          <a:lstStyle>
            <a:lvl1pPr algn="ctr">
              <a:defRPr sz="1295">
                <a:solidFill>
                  <a:schemeClr val="tx1">
                    <a:tint val="75000"/>
                  </a:schemeClr>
                </a:solidFill>
              </a:defRPr>
            </a:lvl1pPr>
          </a:lstStyle>
          <a:p>
            <a:r>
              <a:rPr lang="en-US"/>
              <a:t>US-ASEAN Business Council</a:t>
            </a:r>
          </a:p>
        </p:txBody>
      </p:sp>
      <p:sp>
        <p:nvSpPr>
          <p:cNvPr id="6" name="Slide Number Placeholder 5"/>
          <p:cNvSpPr>
            <a:spLocks noGrp="1"/>
          </p:cNvSpPr>
          <p:nvPr>
            <p:ph type="sldNum" sz="quarter" idx="4"/>
          </p:nvPr>
        </p:nvSpPr>
        <p:spPr>
          <a:xfrm>
            <a:off x="5420043" y="9908256"/>
            <a:ext cx="1764665" cy="569156"/>
          </a:xfrm>
          <a:prstGeom prst="rect">
            <a:avLst/>
          </a:prstGeom>
        </p:spPr>
        <p:txBody>
          <a:bodyPr vert="horz" lIns="91440" tIns="45720" rIns="91440" bIns="45720" rtlCol="0" anchor="ctr"/>
          <a:lstStyle>
            <a:lvl1pPr algn="r">
              <a:defRPr sz="1295">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7366085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986820" rtl="0" eaLnBrk="1" latinLnBrk="0" hangingPunct="1">
        <a:spcBef>
          <a:spcPct val="0"/>
        </a:spcBef>
        <a:buNone/>
        <a:defRPr sz="4748" kern="1200">
          <a:solidFill>
            <a:schemeClr val="tx1"/>
          </a:solidFill>
          <a:latin typeface="+mj-lt"/>
          <a:ea typeface="+mj-ea"/>
          <a:cs typeface="+mj-cs"/>
        </a:defRPr>
      </a:lvl1pPr>
    </p:titleStyle>
    <p:bodyStyle>
      <a:lvl1pPr marL="370058" indent="-370058" algn="l" defTabSz="986820" rtl="0" eaLnBrk="1" latinLnBrk="0" hangingPunct="1">
        <a:spcBef>
          <a:spcPct val="20000"/>
        </a:spcBef>
        <a:buFont typeface="Arial" panose="020B0604020202020204" pitchFamily="34" charset="0"/>
        <a:buChar char="•"/>
        <a:defRPr sz="3453" kern="1200">
          <a:solidFill>
            <a:schemeClr val="tx1"/>
          </a:solidFill>
          <a:latin typeface="+mn-lt"/>
          <a:ea typeface="+mn-ea"/>
          <a:cs typeface="+mn-cs"/>
        </a:defRPr>
      </a:lvl1pPr>
      <a:lvl2pPr marL="801792" indent="-308381" algn="l" defTabSz="986820" rtl="0" eaLnBrk="1" latinLnBrk="0" hangingPunct="1">
        <a:spcBef>
          <a:spcPct val="20000"/>
        </a:spcBef>
        <a:buFont typeface="Arial" panose="020B0604020202020204" pitchFamily="34" charset="0"/>
        <a:buChar char="–"/>
        <a:defRPr sz="3022" kern="1200">
          <a:solidFill>
            <a:schemeClr val="tx1"/>
          </a:solidFill>
          <a:latin typeface="+mn-lt"/>
          <a:ea typeface="+mn-ea"/>
          <a:cs typeface="+mn-cs"/>
        </a:defRPr>
      </a:lvl2pPr>
      <a:lvl3pPr marL="1233526" indent="-246705" algn="l" defTabSz="986820" rtl="0" eaLnBrk="1" latinLnBrk="0" hangingPunct="1">
        <a:spcBef>
          <a:spcPct val="20000"/>
        </a:spcBef>
        <a:buFont typeface="Arial" panose="020B0604020202020204" pitchFamily="34" charset="0"/>
        <a:buChar char="•"/>
        <a:defRPr sz="2590" kern="1200">
          <a:solidFill>
            <a:schemeClr val="tx1"/>
          </a:solidFill>
          <a:latin typeface="+mn-lt"/>
          <a:ea typeface="+mn-ea"/>
          <a:cs typeface="+mn-cs"/>
        </a:defRPr>
      </a:lvl3pPr>
      <a:lvl4pPr marL="1726936" indent="-246705" algn="l" defTabSz="986820" rtl="0" eaLnBrk="1" latinLnBrk="0" hangingPunct="1">
        <a:spcBef>
          <a:spcPct val="20000"/>
        </a:spcBef>
        <a:buFont typeface="Arial" panose="020B0604020202020204" pitchFamily="34" charset="0"/>
        <a:buChar char="–"/>
        <a:defRPr sz="2158" kern="1200">
          <a:solidFill>
            <a:schemeClr val="tx1"/>
          </a:solidFill>
          <a:latin typeface="+mn-lt"/>
          <a:ea typeface="+mn-ea"/>
          <a:cs typeface="+mn-cs"/>
        </a:defRPr>
      </a:lvl4pPr>
      <a:lvl5pPr marL="2220346" indent="-246705" algn="l" defTabSz="986820" rtl="0" eaLnBrk="1" latinLnBrk="0" hangingPunct="1">
        <a:spcBef>
          <a:spcPct val="20000"/>
        </a:spcBef>
        <a:buFont typeface="Arial" panose="020B0604020202020204" pitchFamily="34" charset="0"/>
        <a:buChar char="»"/>
        <a:defRPr sz="2158" kern="1200">
          <a:solidFill>
            <a:schemeClr val="tx1"/>
          </a:solidFill>
          <a:latin typeface="+mn-lt"/>
          <a:ea typeface="+mn-ea"/>
          <a:cs typeface="+mn-cs"/>
        </a:defRPr>
      </a:lvl5pPr>
      <a:lvl6pPr marL="2713756" indent="-246705" algn="l" defTabSz="986820" rtl="0" eaLnBrk="1" latinLnBrk="0" hangingPunct="1">
        <a:spcBef>
          <a:spcPct val="20000"/>
        </a:spcBef>
        <a:buFont typeface="Arial" panose="020B0604020202020204" pitchFamily="34" charset="0"/>
        <a:buChar char="•"/>
        <a:defRPr sz="2158" kern="1200">
          <a:solidFill>
            <a:schemeClr val="tx1"/>
          </a:solidFill>
          <a:latin typeface="+mn-lt"/>
          <a:ea typeface="+mn-ea"/>
          <a:cs typeface="+mn-cs"/>
        </a:defRPr>
      </a:lvl6pPr>
      <a:lvl7pPr marL="3207167" indent="-246705" algn="l" defTabSz="986820" rtl="0" eaLnBrk="1" latinLnBrk="0" hangingPunct="1">
        <a:spcBef>
          <a:spcPct val="20000"/>
        </a:spcBef>
        <a:buFont typeface="Arial" panose="020B0604020202020204" pitchFamily="34" charset="0"/>
        <a:buChar char="•"/>
        <a:defRPr sz="2158" kern="1200">
          <a:solidFill>
            <a:schemeClr val="tx1"/>
          </a:solidFill>
          <a:latin typeface="+mn-lt"/>
          <a:ea typeface="+mn-ea"/>
          <a:cs typeface="+mn-cs"/>
        </a:defRPr>
      </a:lvl7pPr>
      <a:lvl8pPr marL="3700577" indent="-246705" algn="l" defTabSz="986820" rtl="0" eaLnBrk="1" latinLnBrk="0" hangingPunct="1">
        <a:spcBef>
          <a:spcPct val="20000"/>
        </a:spcBef>
        <a:buFont typeface="Arial" panose="020B0604020202020204" pitchFamily="34" charset="0"/>
        <a:buChar char="•"/>
        <a:defRPr sz="2158" kern="1200">
          <a:solidFill>
            <a:schemeClr val="tx1"/>
          </a:solidFill>
          <a:latin typeface="+mn-lt"/>
          <a:ea typeface="+mn-ea"/>
          <a:cs typeface="+mn-cs"/>
        </a:defRPr>
      </a:lvl8pPr>
      <a:lvl9pPr marL="4193987" indent="-246705" algn="l" defTabSz="986820" rtl="0" eaLnBrk="1" latinLnBrk="0" hangingPunct="1">
        <a:spcBef>
          <a:spcPct val="20000"/>
        </a:spcBef>
        <a:buFont typeface="Arial" panose="020B0604020202020204" pitchFamily="34" charset="0"/>
        <a:buChar char="•"/>
        <a:defRPr sz="2158" kern="1200">
          <a:solidFill>
            <a:schemeClr val="tx1"/>
          </a:solidFill>
          <a:latin typeface="+mn-lt"/>
          <a:ea typeface="+mn-ea"/>
          <a:cs typeface="+mn-cs"/>
        </a:defRPr>
      </a:lvl9pPr>
    </p:bodyStyle>
    <p:otherStyle>
      <a:defPPr>
        <a:defRPr lang="en-US"/>
      </a:defPPr>
      <a:lvl1pPr marL="0" algn="l" defTabSz="986820" rtl="0" eaLnBrk="1" latinLnBrk="0" hangingPunct="1">
        <a:defRPr sz="1943" kern="1200">
          <a:solidFill>
            <a:schemeClr val="tx1"/>
          </a:solidFill>
          <a:latin typeface="+mn-lt"/>
          <a:ea typeface="+mn-ea"/>
          <a:cs typeface="+mn-cs"/>
        </a:defRPr>
      </a:lvl1pPr>
      <a:lvl2pPr marL="493410" algn="l" defTabSz="986820" rtl="0" eaLnBrk="1" latinLnBrk="0" hangingPunct="1">
        <a:defRPr sz="1943" kern="1200">
          <a:solidFill>
            <a:schemeClr val="tx1"/>
          </a:solidFill>
          <a:latin typeface="+mn-lt"/>
          <a:ea typeface="+mn-ea"/>
          <a:cs typeface="+mn-cs"/>
        </a:defRPr>
      </a:lvl2pPr>
      <a:lvl3pPr marL="986820" algn="l" defTabSz="986820" rtl="0" eaLnBrk="1" latinLnBrk="0" hangingPunct="1">
        <a:defRPr sz="1943" kern="1200">
          <a:solidFill>
            <a:schemeClr val="tx1"/>
          </a:solidFill>
          <a:latin typeface="+mn-lt"/>
          <a:ea typeface="+mn-ea"/>
          <a:cs typeface="+mn-cs"/>
        </a:defRPr>
      </a:lvl3pPr>
      <a:lvl4pPr marL="1480231" algn="l" defTabSz="986820" rtl="0" eaLnBrk="1" latinLnBrk="0" hangingPunct="1">
        <a:defRPr sz="1943" kern="1200">
          <a:solidFill>
            <a:schemeClr val="tx1"/>
          </a:solidFill>
          <a:latin typeface="+mn-lt"/>
          <a:ea typeface="+mn-ea"/>
          <a:cs typeface="+mn-cs"/>
        </a:defRPr>
      </a:lvl4pPr>
      <a:lvl5pPr marL="1973641" algn="l" defTabSz="986820" rtl="0" eaLnBrk="1" latinLnBrk="0" hangingPunct="1">
        <a:defRPr sz="1943" kern="1200">
          <a:solidFill>
            <a:schemeClr val="tx1"/>
          </a:solidFill>
          <a:latin typeface="+mn-lt"/>
          <a:ea typeface="+mn-ea"/>
          <a:cs typeface="+mn-cs"/>
        </a:defRPr>
      </a:lvl5pPr>
      <a:lvl6pPr marL="2467051" algn="l" defTabSz="986820" rtl="0" eaLnBrk="1" latinLnBrk="0" hangingPunct="1">
        <a:defRPr sz="1943" kern="1200">
          <a:solidFill>
            <a:schemeClr val="tx1"/>
          </a:solidFill>
          <a:latin typeface="+mn-lt"/>
          <a:ea typeface="+mn-ea"/>
          <a:cs typeface="+mn-cs"/>
        </a:defRPr>
      </a:lvl6pPr>
      <a:lvl7pPr marL="2960461" algn="l" defTabSz="986820" rtl="0" eaLnBrk="1" latinLnBrk="0" hangingPunct="1">
        <a:defRPr sz="1943" kern="1200">
          <a:solidFill>
            <a:schemeClr val="tx1"/>
          </a:solidFill>
          <a:latin typeface="+mn-lt"/>
          <a:ea typeface="+mn-ea"/>
          <a:cs typeface="+mn-cs"/>
        </a:defRPr>
      </a:lvl7pPr>
      <a:lvl8pPr marL="3453872" algn="l" defTabSz="986820" rtl="0" eaLnBrk="1" latinLnBrk="0" hangingPunct="1">
        <a:defRPr sz="1943" kern="1200">
          <a:solidFill>
            <a:schemeClr val="tx1"/>
          </a:solidFill>
          <a:latin typeface="+mn-lt"/>
          <a:ea typeface="+mn-ea"/>
          <a:cs typeface="+mn-cs"/>
        </a:defRPr>
      </a:lvl8pPr>
      <a:lvl9pPr marL="3947282" algn="l" defTabSz="986820"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16FE71-5601-4846-986F-01C5EB50ACF7}"/>
              </a:ext>
            </a:extLst>
          </p:cNvPr>
          <p:cNvSpPr/>
          <p:nvPr/>
        </p:nvSpPr>
        <p:spPr>
          <a:xfrm>
            <a:off x="1" y="0"/>
            <a:ext cx="5353050" cy="1077912"/>
          </a:xfrm>
          <a:prstGeom prst="rect">
            <a:avLst/>
          </a:prstGeom>
          <a:solidFill>
            <a:srgbClr val="15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17523B-A642-4444-A2C9-F93062605459}"/>
              </a:ext>
            </a:extLst>
          </p:cNvPr>
          <p:cNvSpPr txBox="1"/>
          <p:nvPr/>
        </p:nvSpPr>
        <p:spPr>
          <a:xfrm>
            <a:off x="352425" y="211465"/>
            <a:ext cx="5076825" cy="584775"/>
          </a:xfrm>
          <a:prstGeom prst="rect">
            <a:avLst/>
          </a:prstGeom>
          <a:noFill/>
        </p:spPr>
        <p:txBody>
          <a:bodyPr wrap="square" rtlCol="0">
            <a:spAutoFit/>
          </a:bodyPr>
          <a:lstStyle/>
          <a:p>
            <a:r>
              <a:rPr lang="en-US" sz="1600" b="1">
                <a:solidFill>
                  <a:schemeClr val="bg1"/>
                </a:solidFill>
                <a:latin typeface="Georgia" panose="02040502050405020303" pitchFamily="18" charset="0"/>
              </a:rPr>
              <a:t>US-ABC Member Companies </a:t>
            </a:r>
          </a:p>
          <a:p>
            <a:r>
              <a:rPr lang="en-US" sz="1600" b="1">
                <a:solidFill>
                  <a:schemeClr val="bg1"/>
                </a:solidFill>
                <a:latin typeface="Georgia" panose="02040502050405020303" pitchFamily="18" charset="0"/>
              </a:rPr>
              <a:t>Economic&amp; Social Support</a:t>
            </a:r>
          </a:p>
        </p:txBody>
      </p:sp>
      <p:sp>
        <p:nvSpPr>
          <p:cNvPr id="8" name="TextBox 7">
            <a:extLst>
              <a:ext uri="{FF2B5EF4-FFF2-40B4-BE49-F238E27FC236}">
                <a16:creationId xmlns:a16="http://schemas.microsoft.com/office/drawing/2014/main" id="{F10F0349-0F83-BB46-9F89-4E5975D07FC6}"/>
              </a:ext>
            </a:extLst>
          </p:cNvPr>
          <p:cNvSpPr txBox="1"/>
          <p:nvPr/>
        </p:nvSpPr>
        <p:spPr>
          <a:xfrm>
            <a:off x="538162" y="1293734"/>
            <a:ext cx="6102928" cy="338554"/>
          </a:xfrm>
          <a:prstGeom prst="rect">
            <a:avLst/>
          </a:prstGeom>
          <a:noFill/>
        </p:spPr>
        <p:txBody>
          <a:bodyPr wrap="square" rtlCol="0">
            <a:spAutoFit/>
          </a:bodyPr>
          <a:lstStyle/>
          <a:p>
            <a:r>
              <a:rPr lang="en-US" sz="1600" b="1" i="1" dirty="0">
                <a:solidFill>
                  <a:schemeClr val="tx2">
                    <a:lumMod val="50000"/>
                  </a:schemeClr>
                </a:solidFill>
                <a:latin typeface="Georgia" panose="02040502050405020303" pitchFamily="18" charset="0"/>
              </a:rPr>
              <a:t>Quick Facts</a:t>
            </a:r>
          </a:p>
        </p:txBody>
      </p:sp>
      <p:sp>
        <p:nvSpPr>
          <p:cNvPr id="10" name="TextBox 9">
            <a:extLst>
              <a:ext uri="{FF2B5EF4-FFF2-40B4-BE49-F238E27FC236}">
                <a16:creationId xmlns:a16="http://schemas.microsoft.com/office/drawing/2014/main" id="{B0069785-F548-D44E-86BD-A2DF075C7549}"/>
              </a:ext>
            </a:extLst>
          </p:cNvPr>
          <p:cNvSpPr txBox="1"/>
          <p:nvPr/>
        </p:nvSpPr>
        <p:spPr>
          <a:xfrm>
            <a:off x="616959" y="1848110"/>
            <a:ext cx="6024131" cy="830997"/>
          </a:xfrm>
          <a:prstGeom prst="rect">
            <a:avLst/>
          </a:prstGeom>
          <a:noFill/>
          <a:ln w="19050">
            <a:noFill/>
          </a:ln>
        </p:spPr>
        <p:txBody>
          <a:bodyPr wrap="square" rtlCol="0">
            <a:spAutoFit/>
          </a:bodyPr>
          <a:lstStyle/>
          <a:p>
            <a:pPr algn="just"/>
            <a:r>
              <a:rPr lang="en-US" sz="1200" dirty="0">
                <a:latin typeface="Georgia" panose="02040502050405020303" pitchFamily="18" charset="0"/>
              </a:rPr>
              <a:t>Herbalife Nutrition has been operating in Indonesia since 1998. It currently employs 221 people in Indonesia. Herbalife Nutrition is a leading global nutrition company that focuses on promoting balanced nutrition and healthy active lifestyle in more than 90 countries, including Indonesia.</a:t>
            </a:r>
          </a:p>
        </p:txBody>
      </p:sp>
      <p:sp>
        <p:nvSpPr>
          <p:cNvPr id="11" name="Rectangle 10">
            <a:extLst>
              <a:ext uri="{FF2B5EF4-FFF2-40B4-BE49-F238E27FC236}">
                <a16:creationId xmlns:a16="http://schemas.microsoft.com/office/drawing/2014/main" id="{14D7D201-1B87-40F1-8529-43CA9C771175}"/>
              </a:ext>
            </a:extLst>
          </p:cNvPr>
          <p:cNvSpPr/>
          <p:nvPr/>
        </p:nvSpPr>
        <p:spPr>
          <a:xfrm>
            <a:off x="5353051" y="800913"/>
            <a:ext cx="2209798" cy="276999"/>
          </a:xfrm>
          <a:prstGeom prst="rect">
            <a:avLst/>
          </a:prstGeom>
          <a:solidFill>
            <a:srgbClr val="6E8D6F"/>
          </a:solidFill>
        </p:spPr>
        <p:txBody>
          <a:bodyPr wrap="square">
            <a:spAutoFit/>
          </a:bodyPr>
          <a:lstStyle/>
          <a:p>
            <a:pPr algn="ctr"/>
            <a:r>
              <a:rPr lang="en-US" sz="1200" b="1" dirty="0">
                <a:solidFill>
                  <a:schemeClr val="bg1"/>
                </a:solidFill>
                <a:latin typeface="Georgia" panose="02040502050405020303" pitchFamily="18" charset="0"/>
              </a:rPr>
              <a:t>www.herbalife.co.id</a:t>
            </a:r>
          </a:p>
        </p:txBody>
      </p:sp>
      <p:sp>
        <p:nvSpPr>
          <p:cNvPr id="14" name="Rectangle 13">
            <a:extLst>
              <a:ext uri="{FF2B5EF4-FFF2-40B4-BE49-F238E27FC236}">
                <a16:creationId xmlns:a16="http://schemas.microsoft.com/office/drawing/2014/main" id="{34DE7D51-8DFA-492D-B13D-9B5BDD5F61AC}"/>
              </a:ext>
            </a:extLst>
          </p:cNvPr>
          <p:cNvSpPr/>
          <p:nvPr/>
        </p:nvSpPr>
        <p:spPr>
          <a:xfrm>
            <a:off x="597130" y="1752159"/>
            <a:ext cx="6289789" cy="1077380"/>
          </a:xfrm>
          <a:prstGeom prst="rect">
            <a:avLst/>
          </a:prstGeom>
          <a:noFill/>
          <a:ln>
            <a:solidFill>
              <a:srgbClr val="154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2E34A56-CA71-4701-9935-BB8C8EE34B19}"/>
              </a:ext>
            </a:extLst>
          </p:cNvPr>
          <p:cNvSpPr txBox="1"/>
          <p:nvPr/>
        </p:nvSpPr>
        <p:spPr>
          <a:xfrm>
            <a:off x="483232" y="3373453"/>
            <a:ext cx="6619212" cy="338554"/>
          </a:xfrm>
          <a:prstGeom prst="rect">
            <a:avLst/>
          </a:prstGeom>
          <a:noFill/>
        </p:spPr>
        <p:txBody>
          <a:bodyPr wrap="square" rtlCol="0">
            <a:spAutoFit/>
          </a:bodyPr>
          <a:lstStyle/>
          <a:p>
            <a:r>
              <a:rPr lang="en-US" sz="1600" b="1" i="1" dirty="0">
                <a:solidFill>
                  <a:schemeClr val="tx2">
                    <a:lumMod val="50000"/>
                  </a:schemeClr>
                </a:solidFill>
                <a:latin typeface="Georgia" panose="02040502050405020303" pitchFamily="18" charset="0"/>
              </a:rPr>
              <a:t>Social and Community Support </a:t>
            </a:r>
            <a:r>
              <a:rPr lang="en-US" sz="1600" b="1" i="1" dirty="0">
                <a:solidFill>
                  <a:schemeClr val="tx2">
                    <a:lumMod val="50000"/>
                  </a:schemeClr>
                </a:solidFill>
                <a:latin typeface="Georgia" panose="02040502050405020303" pitchFamily="18" charset="0"/>
                <a:cs typeface="Arial" panose="020B0604020202020204" pitchFamily="34" charset="0"/>
              </a:rPr>
              <a:t>─ Key Highlights/Summary </a:t>
            </a:r>
            <a:r>
              <a:rPr lang="en-US" sz="1600" b="1" i="1" dirty="0">
                <a:solidFill>
                  <a:schemeClr val="tx2">
                    <a:lumMod val="50000"/>
                  </a:schemeClr>
                </a:solidFill>
                <a:latin typeface="Georgia" panose="02040502050405020303" pitchFamily="18" charset="0"/>
              </a:rPr>
              <a:t> </a:t>
            </a:r>
          </a:p>
        </p:txBody>
      </p:sp>
      <p:sp>
        <p:nvSpPr>
          <p:cNvPr id="19" name="Rectangle 18">
            <a:extLst>
              <a:ext uri="{FF2B5EF4-FFF2-40B4-BE49-F238E27FC236}">
                <a16:creationId xmlns:a16="http://schemas.microsoft.com/office/drawing/2014/main" id="{AF6AF985-5C70-4A1E-AA37-389FA0A125DF}"/>
              </a:ext>
            </a:extLst>
          </p:cNvPr>
          <p:cNvSpPr/>
          <p:nvPr/>
        </p:nvSpPr>
        <p:spPr>
          <a:xfrm>
            <a:off x="616959" y="3793851"/>
            <a:ext cx="6209291" cy="5602640"/>
          </a:xfrm>
          <a:prstGeom prst="rect">
            <a:avLst/>
          </a:prstGeom>
          <a:noFill/>
          <a:ln>
            <a:solidFill>
              <a:srgbClr val="154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D6D38AF-2B8C-4708-A97E-7694E629EF44}"/>
              </a:ext>
            </a:extLst>
          </p:cNvPr>
          <p:cNvPicPr>
            <a:picLocks noChangeAspect="1"/>
          </p:cNvPicPr>
          <p:nvPr/>
        </p:nvPicPr>
        <p:blipFill>
          <a:blip r:embed="rId2"/>
          <a:stretch>
            <a:fillRect/>
          </a:stretch>
        </p:blipFill>
        <p:spPr>
          <a:xfrm>
            <a:off x="5353051" y="93929"/>
            <a:ext cx="2163590" cy="713691"/>
          </a:xfrm>
          <a:prstGeom prst="rect">
            <a:avLst/>
          </a:prstGeom>
        </p:spPr>
      </p:pic>
      <p:sp>
        <p:nvSpPr>
          <p:cNvPr id="12" name="TextBox 11">
            <a:extLst>
              <a:ext uri="{FF2B5EF4-FFF2-40B4-BE49-F238E27FC236}">
                <a16:creationId xmlns:a16="http://schemas.microsoft.com/office/drawing/2014/main" id="{78845F2C-94DB-4EE4-AA26-3E76800E0DB2}"/>
              </a:ext>
            </a:extLst>
          </p:cNvPr>
          <p:cNvSpPr txBox="1"/>
          <p:nvPr/>
        </p:nvSpPr>
        <p:spPr>
          <a:xfrm>
            <a:off x="616959" y="3894601"/>
            <a:ext cx="6040339" cy="6186309"/>
          </a:xfrm>
          <a:prstGeom prst="rect">
            <a:avLst/>
          </a:prstGeom>
          <a:noFill/>
        </p:spPr>
        <p:txBody>
          <a:bodyPr wrap="square" rtlCol="0">
            <a:spAutoFit/>
          </a:bodyPr>
          <a:lstStyle/>
          <a:p>
            <a:pPr marL="0" marR="0" lvl="0" indent="0" algn="just" defTabSz="99559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Through one of its key initiatives, </a:t>
            </a:r>
            <a:r>
              <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Nutrition for Zero Hunger</a:t>
            </a: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Herbalife Nutrition aims to help end world hunger and ensure people’s access to good nutrition. </a:t>
            </a:r>
            <a:r>
              <a:rPr kumimoji="0" lang="en-US" sz="12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Herbalif</a:t>
            </a:r>
            <a:r>
              <a:rPr lang="en-US" sz="1200" dirty="0">
                <a:solidFill>
                  <a:prstClr val="black"/>
                </a:solidFill>
                <a:latin typeface="Georgia" panose="02040502050405020303" pitchFamily="18" charset="0"/>
              </a:rPr>
              <a:t>e Nutrition Foundation has been working</a:t>
            </a: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with local partners in Indonesia to implement 4 (four) Casa Herbalife Nutrition programs as follows:</a:t>
            </a:r>
          </a:p>
          <a:p>
            <a:pPr marL="0" marR="0" lvl="0" indent="0" algn="just" defTabSz="995599"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Georgia" panose="02040502050405020303" pitchFamily="18" charset="0"/>
            </a:endParaRPr>
          </a:p>
          <a:p>
            <a:pPr marL="171450" lvl="0" indent="-171450" algn="just">
              <a:buFont typeface="Arial" panose="020B0604020202020204" pitchFamily="34" charset="0"/>
              <a:buChar char="•"/>
              <a:defRPr/>
            </a:pPr>
            <a:r>
              <a:rPr lang="en-US" sz="1200" b="1" dirty="0">
                <a:solidFill>
                  <a:prstClr val="black"/>
                </a:solidFill>
                <a:latin typeface="Georgia" panose="02040502050405020303" pitchFamily="18" charset="0"/>
              </a:rPr>
              <a:t>Partnership with Habitat For Humanity Indonesia on Sanitation Program</a:t>
            </a:r>
          </a:p>
          <a:p>
            <a:pPr lvl="0" algn="just">
              <a:defRPr/>
            </a:pPr>
            <a:r>
              <a:rPr lang="en-US" sz="1200" dirty="0">
                <a:solidFill>
                  <a:prstClr val="black"/>
                </a:solidFill>
                <a:latin typeface="Georgia" panose="02040502050405020303" pitchFamily="18" charset="0"/>
              </a:rPr>
              <a:t>This project aims to construct clean water access and sanitation facilities in </a:t>
            </a:r>
            <a:r>
              <a:rPr lang="en-US" sz="1200" dirty="0" err="1">
                <a:solidFill>
                  <a:prstClr val="black"/>
                </a:solidFill>
                <a:latin typeface="Georgia" panose="02040502050405020303" pitchFamily="18" charset="0"/>
              </a:rPr>
              <a:t>Mauk</a:t>
            </a:r>
            <a:r>
              <a:rPr lang="en-US" sz="1200" dirty="0">
                <a:solidFill>
                  <a:prstClr val="black"/>
                </a:solidFill>
                <a:latin typeface="Georgia" panose="02040502050405020303" pitchFamily="18" charset="0"/>
              </a:rPr>
              <a:t>, Tangerang. The project has benefited 11,900 direct individual beneficiaries and 15,350 indirect individual beneficiaries. </a:t>
            </a:r>
          </a:p>
          <a:p>
            <a:pPr lvl="0" algn="just">
              <a:defRPr/>
            </a:pPr>
            <a:endParaRPr lang="en-US" sz="1200" dirty="0">
              <a:solidFill>
                <a:prstClr val="black"/>
              </a:solidFill>
              <a:latin typeface="Georgia" panose="02040502050405020303" pitchFamily="18" charset="0"/>
            </a:endParaRPr>
          </a:p>
          <a:p>
            <a:pPr lvl="0" algn="just">
              <a:defRPr/>
            </a:pP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Herbalife Nutrition Indonesia is currently in discussion wit</a:t>
            </a:r>
            <a:r>
              <a:rPr lang="en-US" sz="1200" dirty="0">
                <a:solidFill>
                  <a:prstClr val="black"/>
                </a:solidFill>
                <a:latin typeface="Georgia" panose="02040502050405020303" pitchFamily="18" charset="0"/>
              </a:rPr>
              <a:t>h the Indonesian Ministry of Health (MOH) to integrate this project with the MOH’s Stunting Prevention program.</a:t>
            </a:r>
          </a:p>
          <a:p>
            <a:pPr lvl="0" algn="just">
              <a:defRPr/>
            </a:pPr>
            <a:endParaRPr lang="en-US" sz="1200"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prstClr val="black"/>
                </a:solidFill>
                <a:latin typeface="Georgia" panose="02040502050405020303" pitchFamily="18" charset="0"/>
              </a:rPr>
              <a:t>Partnership with </a:t>
            </a:r>
            <a:r>
              <a:rPr lang="en-US" sz="1200" b="1" dirty="0" err="1">
                <a:solidFill>
                  <a:prstClr val="black"/>
                </a:solidFill>
                <a:latin typeface="Georgia" panose="02040502050405020303" pitchFamily="18" charset="0"/>
              </a:rPr>
              <a:t>Pondok</a:t>
            </a:r>
            <a:r>
              <a:rPr lang="en-US" sz="1200" b="1" dirty="0">
                <a:solidFill>
                  <a:prstClr val="black"/>
                </a:solidFill>
                <a:latin typeface="Georgia" panose="02040502050405020303" pitchFamily="18" charset="0"/>
              </a:rPr>
              <a:t> Kasih Agape to Provide Daily Nutritious Meals and Educational Programs to Orphaned Children  </a:t>
            </a: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lvl="0" algn="just">
              <a:defRPr/>
            </a:pPr>
            <a:r>
              <a:rPr kumimoji="0" lang="en-US" sz="120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This project provides daily nutritious meals and educational programs to 150 children in </a:t>
            </a:r>
            <a:r>
              <a:rPr lang="en-US" sz="1200" dirty="0" err="1">
                <a:solidFill>
                  <a:prstClr val="black"/>
                </a:solidFill>
                <a:latin typeface="Georgia" panose="02040502050405020303" pitchFamily="18" charset="0"/>
              </a:rPr>
              <a:t>Pondok</a:t>
            </a:r>
            <a:r>
              <a:rPr lang="en-US" sz="1200" dirty="0">
                <a:solidFill>
                  <a:prstClr val="black"/>
                </a:solidFill>
                <a:latin typeface="Georgia" panose="02040502050405020303" pitchFamily="18" charset="0"/>
              </a:rPr>
              <a:t> </a:t>
            </a:r>
            <a:r>
              <a:rPr kumimoji="0" lang="en-US" sz="120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Kasih Agape Orphanage in Jakarta.</a:t>
            </a:r>
          </a:p>
          <a:p>
            <a:pPr marR="0" lvl="0" algn="just" defTabSz="995599" rtl="0" eaLnBrk="1" fontAlgn="auto" latinLnBrk="0" hangingPunct="1">
              <a:lnSpc>
                <a:spcPct val="100000"/>
              </a:lnSpc>
              <a:spcBef>
                <a:spcPts val="0"/>
              </a:spcBef>
              <a:spcAft>
                <a:spcPts val="0"/>
              </a:spcAft>
              <a:buClrTx/>
              <a:buSzTx/>
              <a:tabLst/>
              <a:defRPr/>
            </a:pPr>
            <a:endParaRPr kumimoji="0" lang="en-US" sz="120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prstClr val="black"/>
                </a:solidFill>
                <a:latin typeface="Georgia" panose="02040502050405020303" pitchFamily="18" charset="0"/>
              </a:rPr>
              <a:t>Partnership with </a:t>
            </a:r>
            <a:r>
              <a:rPr lang="en-US" sz="1200" b="1" dirty="0" err="1">
                <a:solidFill>
                  <a:prstClr val="black"/>
                </a:solidFill>
                <a:latin typeface="Georgia" panose="02040502050405020303" pitchFamily="18" charset="0"/>
              </a:rPr>
              <a:t>Rumah</a:t>
            </a:r>
            <a:r>
              <a:rPr lang="en-US" sz="1200" b="1" dirty="0">
                <a:solidFill>
                  <a:prstClr val="black"/>
                </a:solidFill>
                <a:latin typeface="Georgia" panose="02040502050405020303" pitchFamily="18" charset="0"/>
              </a:rPr>
              <a:t> </a:t>
            </a:r>
            <a:r>
              <a:rPr lang="en-US" sz="1200" b="1" dirty="0" err="1">
                <a:solidFill>
                  <a:prstClr val="black"/>
                </a:solidFill>
                <a:latin typeface="Georgia" panose="02040502050405020303" pitchFamily="18" charset="0"/>
              </a:rPr>
              <a:t>Autis</a:t>
            </a:r>
            <a:r>
              <a:rPr lang="en-US" sz="1200" b="1" dirty="0">
                <a:solidFill>
                  <a:prstClr val="black"/>
                </a:solidFill>
                <a:latin typeface="Georgia" panose="02040502050405020303" pitchFamily="18" charset="0"/>
              </a:rPr>
              <a:t> to Provide Daily Nutritious Meals and Educational Programs to Children with Special Needs </a:t>
            </a:r>
          </a:p>
          <a:p>
            <a:pPr lvl="0" algn="just">
              <a:defRPr/>
            </a:pPr>
            <a:r>
              <a:rPr lang="en-US" sz="1200" dirty="0">
                <a:solidFill>
                  <a:prstClr val="black"/>
                </a:solidFill>
                <a:latin typeface="Georgia" panose="02040502050405020303" pitchFamily="18" charset="0"/>
              </a:rPr>
              <a:t>The project provides daily healthy meals and educational programs to 250 children with special needs in </a:t>
            </a:r>
            <a:r>
              <a:rPr lang="en-US" sz="1200" dirty="0" err="1">
                <a:solidFill>
                  <a:prstClr val="black"/>
                </a:solidFill>
                <a:latin typeface="Georgia" panose="02040502050405020303" pitchFamily="18" charset="0"/>
              </a:rPr>
              <a:t>Rumah</a:t>
            </a:r>
            <a:r>
              <a:rPr lang="en-US" sz="1200" dirty="0">
                <a:solidFill>
                  <a:prstClr val="black"/>
                </a:solidFill>
                <a:latin typeface="Georgia" panose="02040502050405020303" pitchFamily="18" charset="0"/>
              </a:rPr>
              <a:t> </a:t>
            </a:r>
            <a:r>
              <a:rPr lang="en-US" sz="1200" dirty="0" err="1">
                <a:solidFill>
                  <a:prstClr val="black"/>
                </a:solidFill>
                <a:latin typeface="Georgia" panose="02040502050405020303" pitchFamily="18" charset="0"/>
              </a:rPr>
              <a:t>Autis</a:t>
            </a:r>
            <a:r>
              <a:rPr lang="en-US" sz="1200" dirty="0">
                <a:solidFill>
                  <a:prstClr val="black"/>
                </a:solidFill>
                <a:latin typeface="Georgia" panose="02040502050405020303" pitchFamily="18" charset="0"/>
              </a:rPr>
              <a:t>.</a:t>
            </a:r>
          </a:p>
          <a:p>
            <a:pPr marR="0" lvl="0" algn="just" defTabSz="995599" rtl="0" eaLnBrk="1" fontAlgn="auto" latinLnBrk="0" hangingPunct="1">
              <a:lnSpc>
                <a:spcPct val="100000"/>
              </a:lnSpc>
              <a:spcBef>
                <a:spcPts val="0"/>
              </a:spcBef>
              <a:spcAft>
                <a:spcPts val="0"/>
              </a:spcAft>
              <a:buClrTx/>
              <a:buSzTx/>
              <a:tabLst/>
              <a:defRPr/>
            </a:pPr>
            <a:endParaRPr lang="en-US" sz="1200" dirty="0">
              <a:solidFill>
                <a:prstClr val="black"/>
              </a:solidFill>
              <a:latin typeface="Georgia" panose="02040502050405020303" pitchFamily="18" charset="0"/>
            </a:endParaRPr>
          </a:p>
          <a:p>
            <a:pPr marL="171450" lvl="0" indent="-171450" algn="just">
              <a:buFont typeface="Arial" panose="020B0604020202020204" pitchFamily="34" charset="0"/>
              <a:buChar char="•"/>
              <a:defRPr/>
            </a:pPr>
            <a:r>
              <a:rPr lang="en-US" sz="1200" b="1" dirty="0">
                <a:solidFill>
                  <a:prstClr val="black"/>
                </a:solidFill>
                <a:latin typeface="Georgia" panose="02040502050405020303" pitchFamily="18" charset="0"/>
              </a:rPr>
              <a:t> Partnership with Bali Caring Community on Daily Healthy Meals Provision Program</a:t>
            </a:r>
          </a:p>
          <a:p>
            <a:pPr lvl="0" algn="just">
              <a:defRPr/>
            </a:pPr>
            <a:r>
              <a:rPr lang="en-ID" sz="1200" dirty="0">
                <a:latin typeface="Georgia" panose="02040502050405020303" pitchFamily="18" charset="0"/>
              </a:rPr>
              <a:t>The project aims to support the government program in combating malnutrition by providing daily healthy breakfast to 100 underprivileged children in Karangasem, Bali.</a:t>
            </a:r>
          </a:p>
          <a:p>
            <a:pPr lvl="0" algn="just">
              <a:defRPr/>
            </a:pPr>
            <a:endParaRPr lang="en-ID" sz="1200" dirty="0">
              <a:latin typeface="Georgia" panose="02040502050405020303" pitchFamily="18" charset="0"/>
            </a:endParaRPr>
          </a:p>
          <a:p>
            <a:pPr marR="0" lvl="0" algn="just" defTabSz="995599" rtl="0" eaLnBrk="1" fontAlgn="auto" latinLnBrk="0" hangingPunct="1">
              <a:lnSpc>
                <a:spcPct val="100000"/>
              </a:lnSpc>
              <a:spcBef>
                <a:spcPts val="0"/>
              </a:spcBef>
              <a:spcAft>
                <a:spcPts val="0"/>
              </a:spcAft>
              <a:buClrTx/>
              <a:buSzTx/>
              <a:tabLst/>
              <a:defRPr/>
            </a:pPr>
            <a:endParaRPr lang="en-US" sz="1200" b="1"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19686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16FE71-5601-4846-986F-01C5EB50ACF7}"/>
              </a:ext>
            </a:extLst>
          </p:cNvPr>
          <p:cNvSpPr/>
          <p:nvPr/>
        </p:nvSpPr>
        <p:spPr>
          <a:xfrm>
            <a:off x="1" y="0"/>
            <a:ext cx="5353050" cy="1077912"/>
          </a:xfrm>
          <a:prstGeom prst="rect">
            <a:avLst/>
          </a:prstGeom>
          <a:solidFill>
            <a:srgbClr val="15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17523B-A642-4444-A2C9-F93062605459}"/>
              </a:ext>
            </a:extLst>
          </p:cNvPr>
          <p:cNvSpPr txBox="1"/>
          <p:nvPr/>
        </p:nvSpPr>
        <p:spPr>
          <a:xfrm>
            <a:off x="352425" y="211465"/>
            <a:ext cx="5076825" cy="584775"/>
          </a:xfrm>
          <a:prstGeom prst="rect">
            <a:avLst/>
          </a:prstGeom>
          <a:noFill/>
        </p:spPr>
        <p:txBody>
          <a:bodyPr wrap="square" rtlCol="0">
            <a:spAutoFit/>
          </a:bodyPr>
          <a:lstStyle/>
          <a:p>
            <a:r>
              <a:rPr lang="en-US" sz="1600" b="1">
                <a:solidFill>
                  <a:schemeClr val="bg1"/>
                </a:solidFill>
                <a:latin typeface="Georgia" panose="02040502050405020303" pitchFamily="18" charset="0"/>
              </a:rPr>
              <a:t>US-ABC Member Companies </a:t>
            </a:r>
          </a:p>
          <a:p>
            <a:r>
              <a:rPr lang="en-US" sz="1600" b="1">
                <a:solidFill>
                  <a:schemeClr val="bg1"/>
                </a:solidFill>
                <a:latin typeface="Georgia" panose="02040502050405020303" pitchFamily="18" charset="0"/>
              </a:rPr>
              <a:t>Economic &amp; Social Impact</a:t>
            </a:r>
          </a:p>
        </p:txBody>
      </p:sp>
      <p:pic>
        <p:nvPicPr>
          <p:cNvPr id="4" name="Picture 3">
            <a:extLst>
              <a:ext uri="{FF2B5EF4-FFF2-40B4-BE49-F238E27FC236}">
                <a16:creationId xmlns:a16="http://schemas.microsoft.com/office/drawing/2014/main" id="{AED5AD51-22F4-4B72-ACF7-4DD14B8B8706}"/>
              </a:ext>
            </a:extLst>
          </p:cNvPr>
          <p:cNvPicPr>
            <a:picLocks noChangeAspect="1"/>
          </p:cNvPicPr>
          <p:nvPr/>
        </p:nvPicPr>
        <p:blipFill>
          <a:blip r:embed="rId2"/>
          <a:stretch>
            <a:fillRect/>
          </a:stretch>
        </p:blipFill>
        <p:spPr>
          <a:xfrm>
            <a:off x="5353051" y="84861"/>
            <a:ext cx="2164268" cy="713294"/>
          </a:xfrm>
          <a:prstGeom prst="rect">
            <a:avLst/>
          </a:prstGeom>
        </p:spPr>
      </p:pic>
      <p:sp>
        <p:nvSpPr>
          <p:cNvPr id="18" name="TextBox 17">
            <a:extLst>
              <a:ext uri="{FF2B5EF4-FFF2-40B4-BE49-F238E27FC236}">
                <a16:creationId xmlns:a16="http://schemas.microsoft.com/office/drawing/2014/main" id="{30B4B7DB-E605-44A6-9A5F-444F1D852DD9}"/>
              </a:ext>
            </a:extLst>
          </p:cNvPr>
          <p:cNvSpPr txBox="1"/>
          <p:nvPr/>
        </p:nvSpPr>
        <p:spPr>
          <a:xfrm>
            <a:off x="258762" y="1201499"/>
            <a:ext cx="7045325" cy="338554"/>
          </a:xfrm>
          <a:prstGeom prst="rect">
            <a:avLst/>
          </a:prstGeom>
          <a:noFill/>
        </p:spPr>
        <p:txBody>
          <a:bodyPr wrap="square" rtlCol="0">
            <a:spAutoFit/>
          </a:bodyPr>
          <a:lstStyle/>
          <a:p>
            <a:r>
              <a:rPr lang="en-US" sz="1600" b="1" i="1" dirty="0">
                <a:solidFill>
                  <a:schemeClr val="tx2">
                    <a:lumMod val="50000"/>
                  </a:schemeClr>
                </a:solidFill>
                <a:latin typeface="Georgia" panose="02040502050405020303" pitchFamily="18" charset="0"/>
              </a:rPr>
              <a:t>Social and Community Support </a:t>
            </a:r>
            <a:r>
              <a:rPr lang="en-US" sz="1600" b="1" i="1" dirty="0">
                <a:solidFill>
                  <a:schemeClr val="tx2">
                    <a:lumMod val="50000"/>
                  </a:schemeClr>
                </a:solidFill>
                <a:latin typeface="Georgia" panose="02040502050405020303" pitchFamily="18" charset="0"/>
                <a:cs typeface="Arial" panose="020B0604020202020204" pitchFamily="34" charset="0"/>
              </a:rPr>
              <a:t>─  Current/Upcoming Programs </a:t>
            </a:r>
            <a:r>
              <a:rPr lang="en-US" sz="1600" b="1" i="1" dirty="0">
                <a:solidFill>
                  <a:schemeClr val="tx2">
                    <a:lumMod val="50000"/>
                  </a:schemeClr>
                </a:solidFill>
                <a:latin typeface="Georgia" panose="02040502050405020303" pitchFamily="18" charset="0"/>
              </a:rPr>
              <a:t> </a:t>
            </a:r>
          </a:p>
        </p:txBody>
      </p:sp>
      <p:sp>
        <p:nvSpPr>
          <p:cNvPr id="19" name="Rectangle 18">
            <a:extLst>
              <a:ext uri="{FF2B5EF4-FFF2-40B4-BE49-F238E27FC236}">
                <a16:creationId xmlns:a16="http://schemas.microsoft.com/office/drawing/2014/main" id="{4128E58E-0931-4B8B-819F-26CF2AA426FE}"/>
              </a:ext>
            </a:extLst>
          </p:cNvPr>
          <p:cNvSpPr/>
          <p:nvPr/>
        </p:nvSpPr>
        <p:spPr>
          <a:xfrm>
            <a:off x="352424" y="1540052"/>
            <a:ext cx="6765926" cy="8995547"/>
          </a:xfrm>
          <a:prstGeom prst="rect">
            <a:avLst/>
          </a:prstGeom>
          <a:noFill/>
          <a:ln>
            <a:solidFill>
              <a:srgbClr val="154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B104A0-00FD-48E4-9EC1-7926E238644F}"/>
              </a:ext>
            </a:extLst>
          </p:cNvPr>
          <p:cNvSpPr txBox="1"/>
          <p:nvPr/>
        </p:nvSpPr>
        <p:spPr>
          <a:xfrm>
            <a:off x="400049" y="1540051"/>
            <a:ext cx="6553201" cy="6244786"/>
          </a:xfrm>
          <a:prstGeom prst="rect">
            <a:avLst/>
          </a:prstGeom>
          <a:noFill/>
        </p:spPr>
        <p:txBody>
          <a:bodyPr wrap="square" rtlCol="0">
            <a:spAutoFit/>
          </a:bodyPr>
          <a:lstStyle/>
          <a:p>
            <a:pPr algn="just" defTabSz="825500" hangingPunct="0">
              <a:spcAft>
                <a:spcPts val="1000"/>
              </a:spcAft>
            </a:pPr>
            <a:endParaRPr lang="en-US" sz="1200" kern="0" dirty="0">
              <a:solidFill>
                <a:srgbClr val="000000"/>
              </a:solidFill>
              <a:latin typeface="Georgia" panose="02040502050405020303" pitchFamily="18" charset="0"/>
              <a:ea typeface="Calibri" panose="020F0502020204030204" pitchFamily="34" charset="0"/>
              <a:sym typeface="Helvetica Light"/>
            </a:endParaRPr>
          </a:p>
          <a:p>
            <a:pPr algn="just" defTabSz="825500" hangingPunct="0">
              <a:spcAft>
                <a:spcPts val="1000"/>
              </a:spcAft>
            </a:pPr>
            <a:endParaRPr lang="en-US" sz="1200" kern="0" dirty="0">
              <a:solidFill>
                <a:srgbClr val="000000"/>
              </a:solidFill>
              <a:latin typeface="Georgia" panose="02040502050405020303" pitchFamily="18" charset="0"/>
              <a:sym typeface="Helvetica Light"/>
            </a:endParaRPr>
          </a:p>
          <a:p>
            <a:pPr algn="just" defTabSz="825500" hangingPunct="0">
              <a:spcAft>
                <a:spcPts val="1000"/>
              </a:spcAft>
            </a:pPr>
            <a:endParaRPr lang="en-US" sz="1200" kern="0" dirty="0">
              <a:solidFill>
                <a:srgbClr val="000000"/>
              </a:solidFill>
              <a:latin typeface="Georgia" panose="02040502050405020303" pitchFamily="18" charset="0"/>
              <a:sym typeface="Helvetica Light"/>
            </a:endParaRPr>
          </a:p>
          <a:p>
            <a:pPr algn="just" defTabSz="825500" hangingPunct="0">
              <a:spcAft>
                <a:spcPts val="1000"/>
              </a:spcAft>
            </a:pPr>
            <a:endParaRPr lang="en-US" sz="1200" kern="0" dirty="0">
              <a:solidFill>
                <a:srgbClr val="000000"/>
              </a:solidFill>
              <a:latin typeface="Georgia" panose="02040502050405020303" pitchFamily="18" charset="0"/>
              <a:sym typeface="Helvetica Light"/>
            </a:endParaRPr>
          </a:p>
          <a:p>
            <a:pPr algn="just" defTabSz="825500" hangingPunct="0">
              <a:spcAft>
                <a:spcPts val="1000"/>
              </a:spcAft>
            </a:pPr>
            <a:endParaRPr lang="en-US" sz="1200" kern="0" dirty="0">
              <a:solidFill>
                <a:srgbClr val="000000"/>
              </a:solidFill>
              <a:latin typeface="Georgia" panose="02040502050405020303" pitchFamily="18" charset="0"/>
              <a:sym typeface="Helvetica Light"/>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Georgia" panose="02040502050405020303" pitchFamily="18" charset="0"/>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Georgia" panose="02040502050405020303" pitchFamily="18" charset="0"/>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R="0" lvl="0" algn="just" defTabSz="995599"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algn="just" defTabSz="825500" hangingPunct="0">
              <a:lnSpc>
                <a:spcPct val="115000"/>
              </a:lnSpc>
              <a:spcAft>
                <a:spcPts val="1000"/>
              </a:spcAft>
            </a:pPr>
            <a:endParaRPr lang="en-US" sz="1200" kern="0" dirty="0">
              <a:solidFill>
                <a:srgbClr val="000000"/>
              </a:solidFill>
              <a:latin typeface="Georgia" panose="02040502050405020303" pitchFamily="18" charset="0"/>
              <a:sym typeface="Helvetica Light"/>
            </a:endParaRPr>
          </a:p>
          <a:p>
            <a:pPr lvl="0" algn="just" defTabSz="825500" hangingPunct="0">
              <a:defRPr/>
            </a:pPr>
            <a:endParaRPr lang="en-US" sz="12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Helvetica Light"/>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lang="en-US" sz="1200" kern="0" dirty="0">
              <a:solidFill>
                <a:srgbClr val="000000"/>
              </a:solidFill>
              <a:latin typeface="Georgia" panose="02040502050405020303" pitchFamily="18" charset="0"/>
              <a:ea typeface="Calibri" panose="020F0502020204030204" pitchFamily="34" charset="0"/>
              <a:sym typeface="Helvetica Light"/>
            </a:endParaRPr>
          </a:p>
        </p:txBody>
      </p:sp>
      <p:sp>
        <p:nvSpPr>
          <p:cNvPr id="15" name="TextBox 14">
            <a:extLst>
              <a:ext uri="{FF2B5EF4-FFF2-40B4-BE49-F238E27FC236}">
                <a16:creationId xmlns:a16="http://schemas.microsoft.com/office/drawing/2014/main" id="{D5C1A03E-03DE-4553-B174-90EF8B0A3685}"/>
              </a:ext>
            </a:extLst>
          </p:cNvPr>
          <p:cNvSpPr txBox="1"/>
          <p:nvPr/>
        </p:nvSpPr>
        <p:spPr>
          <a:xfrm>
            <a:off x="400049" y="1622075"/>
            <a:ext cx="4248152" cy="1744067"/>
          </a:xfrm>
          <a:prstGeom prst="rect">
            <a:avLst/>
          </a:prstGeom>
          <a:noFill/>
        </p:spPr>
        <p:txBody>
          <a:bodyPr wrap="square" rtlCol="0">
            <a:spAutoFit/>
          </a:bodyPr>
          <a:lstStyle/>
          <a:p>
            <a:pPr marL="0" marR="0" lvl="0" indent="0" algn="just" defTabSz="825500" rtl="0" eaLnBrk="1" fontAlgn="auto" latinLnBrk="0" hangingPunct="0">
              <a:lnSpc>
                <a:spcPct val="100000"/>
              </a:lnSpc>
              <a:spcBef>
                <a:spcPts val="0"/>
              </a:spcBef>
              <a:spcAft>
                <a:spcPts val="10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sym typeface="Helvetica Light"/>
              </a:rPr>
              <a:t>In 2019, Herbalife Nutrition launched </a:t>
            </a:r>
            <a:r>
              <a:rPr kumimoji="0" lang="en-US"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Nutrition for Zero Hunger, </a:t>
            </a: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 global initiative aimed at helping </a:t>
            </a:r>
            <a:r>
              <a:rPr kumimoji="0" lang="en-US" sz="1100"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sym typeface="Helvetica Light"/>
              </a:rPr>
              <a:t>end world hunger, ensuring people’s access to good nutrition, and tackling the global challenges of food insecurity and malnutrition. The initiative is aligned with</a:t>
            </a:r>
            <a:r>
              <a:rPr kumimoji="0" lang="en-US" sz="1100"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mn-cs"/>
                <a:sym typeface="Helvetica Light"/>
              </a:rPr>
              <a:t> the UN Sustainable Development Goal No. 2, which calls for bold actions to end hunger by 2030</a:t>
            </a:r>
            <a:r>
              <a:rPr lang="en-US" sz="1100" kern="0" dirty="0">
                <a:solidFill>
                  <a:srgbClr val="000000"/>
                </a:solidFill>
                <a:latin typeface="Georgia" panose="02040502050405020303" pitchFamily="18" charset="0"/>
                <a:ea typeface="Calibri" panose="020F0502020204030204" pitchFamily="34" charset="0"/>
                <a:sym typeface="Helvetica Light"/>
              </a:rPr>
              <a:t>.</a:t>
            </a:r>
            <a:endParaRPr kumimoji="0" lang="en-US" sz="1100"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mn-cs"/>
              <a:sym typeface="Helvetica Light"/>
            </a:endParaRPr>
          </a:p>
          <a:p>
            <a:pPr algn="just" defTabSz="825500" hangingPunct="0">
              <a:spcAft>
                <a:spcPts val="1000"/>
              </a:spcAft>
              <a:defRPr/>
            </a:pPr>
            <a:r>
              <a:rPr lang="en-US" sz="1100" kern="0" dirty="0">
                <a:solidFill>
                  <a:srgbClr val="000000"/>
                </a:solidFill>
                <a:latin typeface="Georgia" panose="02040502050405020303" pitchFamily="18" charset="0"/>
                <a:sym typeface="Helvetica Light"/>
              </a:rPr>
              <a:t>For that reason, Herbalife Nutrition Foundation (HNF) collaborates with local partners in Indonesia to implement the following Casa Herbalife Nutrition programs:</a:t>
            </a:r>
          </a:p>
        </p:txBody>
      </p:sp>
      <p:pic>
        <p:nvPicPr>
          <p:cNvPr id="7" name="Picture 6">
            <a:extLst>
              <a:ext uri="{FF2B5EF4-FFF2-40B4-BE49-F238E27FC236}">
                <a16:creationId xmlns:a16="http://schemas.microsoft.com/office/drawing/2014/main" id="{66CAC969-EDBB-4608-AD71-66DE4F39D2F1}"/>
              </a:ext>
            </a:extLst>
          </p:cNvPr>
          <p:cNvPicPr>
            <a:picLocks noChangeAspect="1"/>
          </p:cNvPicPr>
          <p:nvPr/>
        </p:nvPicPr>
        <p:blipFill>
          <a:blip r:embed="rId3"/>
          <a:stretch>
            <a:fillRect/>
          </a:stretch>
        </p:blipFill>
        <p:spPr>
          <a:xfrm>
            <a:off x="4568827" y="3745350"/>
            <a:ext cx="2490785" cy="3199524"/>
          </a:xfrm>
          <a:prstGeom prst="rect">
            <a:avLst/>
          </a:prstGeom>
        </p:spPr>
      </p:pic>
      <p:sp>
        <p:nvSpPr>
          <p:cNvPr id="23" name="Rectangle 22">
            <a:extLst>
              <a:ext uri="{FF2B5EF4-FFF2-40B4-BE49-F238E27FC236}">
                <a16:creationId xmlns:a16="http://schemas.microsoft.com/office/drawing/2014/main" id="{66D8728B-7235-4123-811E-9490D43F7E78}"/>
              </a:ext>
            </a:extLst>
          </p:cNvPr>
          <p:cNvSpPr/>
          <p:nvPr/>
        </p:nvSpPr>
        <p:spPr>
          <a:xfrm>
            <a:off x="5353051" y="800913"/>
            <a:ext cx="2209798" cy="276999"/>
          </a:xfrm>
          <a:prstGeom prst="rect">
            <a:avLst/>
          </a:prstGeom>
          <a:solidFill>
            <a:srgbClr val="6E8D6F"/>
          </a:solidFill>
        </p:spPr>
        <p:txBody>
          <a:bodyPr wrap="square">
            <a:spAutoFit/>
          </a:bodyPr>
          <a:lstStyle/>
          <a:p>
            <a:pPr algn="ctr"/>
            <a:r>
              <a:rPr lang="en-US" sz="1200" b="1" dirty="0">
                <a:solidFill>
                  <a:schemeClr val="bg1"/>
                </a:solidFill>
                <a:latin typeface="Georgia" panose="02040502050405020303" pitchFamily="18" charset="0"/>
              </a:rPr>
              <a:t>www.herbalife.co.id</a:t>
            </a:r>
          </a:p>
        </p:txBody>
      </p:sp>
      <p:sp>
        <p:nvSpPr>
          <p:cNvPr id="6" name="TextBox 5">
            <a:extLst>
              <a:ext uri="{FF2B5EF4-FFF2-40B4-BE49-F238E27FC236}">
                <a16:creationId xmlns:a16="http://schemas.microsoft.com/office/drawing/2014/main" id="{07BCE98A-6828-A9D3-C69A-61D4525C5090}"/>
              </a:ext>
            </a:extLst>
          </p:cNvPr>
          <p:cNvSpPr txBox="1"/>
          <p:nvPr/>
        </p:nvSpPr>
        <p:spPr>
          <a:xfrm>
            <a:off x="400049" y="3391921"/>
            <a:ext cx="4110041" cy="7709803"/>
          </a:xfrm>
          <a:prstGeom prst="rect">
            <a:avLst/>
          </a:prstGeom>
          <a:noFill/>
        </p:spPr>
        <p:txBody>
          <a:bodyPr wrap="square">
            <a:spAutoFit/>
          </a:bodyPr>
          <a:lstStyle/>
          <a:p>
            <a:pPr marL="228600" marR="0" lvl="0" indent="-228600" algn="just" defTabSz="995599" rtl="0" eaLnBrk="1" fontAlgn="auto" latinLnBrk="0" hangingPunct="1">
              <a:lnSpc>
                <a:spcPct val="100000"/>
              </a:lnSpc>
              <a:spcBef>
                <a:spcPts val="0"/>
              </a:spcBef>
              <a:spcAft>
                <a:spcPts val="0"/>
              </a:spcAft>
              <a:buClrTx/>
              <a:buSzTx/>
              <a:buFont typeface="+mj-lt"/>
              <a:buAutoNum type="arabicParenR"/>
              <a:tabLst/>
              <a:defRPr/>
            </a:pPr>
            <a:r>
              <a:rPr kumimoji="0" lang="en-US"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Partnership with Habitat For Humanity Indonesia on Sanitation Program</a:t>
            </a:r>
          </a:p>
          <a:p>
            <a:pPr algn="just">
              <a:defRPr/>
            </a:pP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This project aims to eradicate poor hygiene practices underlying stunting and malnutrition in </a:t>
            </a:r>
            <a:r>
              <a:rPr kumimoji="0" lang="en-US" sz="11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Mauk</a:t>
            </a: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Tangerang, through the construction of clean water access and sanitation facilities </a:t>
            </a:r>
            <a:r>
              <a:rPr lang="en-US" sz="1100" dirty="0">
                <a:latin typeface="Georgia" panose="02040502050405020303" pitchFamily="18" charset="0"/>
              </a:rPr>
              <a:t>for underprivileged families</a:t>
            </a:r>
            <a:r>
              <a:rPr kumimoji="0" lang="en-US" sz="1100" b="0" i="0" u="none" strike="noStrike" kern="1200" cap="none" spc="0" normalizeH="0" baseline="0" noProof="0" dirty="0">
                <a:ln>
                  <a:noFill/>
                </a:ln>
                <a:effectLst/>
                <a:uLnTx/>
                <a:uFillTx/>
                <a:latin typeface="Georgia" panose="02040502050405020303" pitchFamily="18" charset="0"/>
                <a:ea typeface="+mn-ea"/>
                <a:cs typeface="+mn-cs"/>
              </a:rPr>
              <a:t>. </a:t>
            </a:r>
            <a:r>
              <a:rPr lang="en-US" sz="1100" dirty="0">
                <a:solidFill>
                  <a:prstClr val="black"/>
                </a:solidFill>
                <a:latin typeface="Georgia" panose="02040502050405020303" pitchFamily="18" charset="0"/>
              </a:rPr>
              <a:t>The project has benefited 11,900 direct individual beneficiaries and 15,350 indirect individual beneficiaries. </a:t>
            </a:r>
          </a:p>
          <a:p>
            <a:pPr algn="just">
              <a:defRPr/>
            </a:pPr>
            <a:endParaRPr lang="en-US" sz="1100" dirty="0">
              <a:solidFill>
                <a:prstClr val="black"/>
              </a:solidFill>
              <a:latin typeface="Georgia" panose="02040502050405020303" pitchFamily="18" charset="0"/>
            </a:endParaRPr>
          </a:p>
          <a:p>
            <a:pPr marL="0" marR="0" lvl="0" indent="0" algn="just" defTabSz="99559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HNF has provided USD 100,000 for Phase 1 of the project (2019-2020), another USD 100,000 for Phase 2 of the project (2021-2022), and will continue providing </a:t>
            </a:r>
            <a:r>
              <a:rPr lang="en-US" sz="1100" dirty="0">
                <a:solidFill>
                  <a:prstClr val="black"/>
                </a:solidFill>
                <a:latin typeface="Georgia" panose="02040502050405020303" pitchFamily="18" charset="0"/>
              </a:rPr>
              <a:t>USD 100,000 for phase 3 (2023-2024).</a:t>
            </a: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Herbalife Nutrition Indonesia is currently in discussion wit</a:t>
            </a:r>
            <a:r>
              <a:rPr lang="en-US" sz="1100" dirty="0">
                <a:solidFill>
                  <a:prstClr val="black"/>
                </a:solidFill>
                <a:latin typeface="Georgia" panose="02040502050405020303" pitchFamily="18" charset="0"/>
              </a:rPr>
              <a:t>h the Indonesian Ministry of Health (MOH) to integrate this project with 4 (four) pillars of the MOH’s Stunting Prevention program, namely:</a:t>
            </a:r>
          </a:p>
          <a:p>
            <a:pPr marL="0" marR="0" lvl="0" indent="0" algn="just" defTabSz="995599"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1" dirty="0" err="1">
                <a:solidFill>
                  <a:prstClr val="black"/>
                </a:solidFill>
                <a:latin typeface="Georgia" panose="02040502050405020303" pitchFamily="18" charset="0"/>
              </a:rPr>
              <a:t>Aksi</a:t>
            </a:r>
            <a:r>
              <a:rPr lang="en-US" sz="1100" b="1" i="1" dirty="0">
                <a:solidFill>
                  <a:prstClr val="black"/>
                </a:solidFill>
                <a:latin typeface="Georgia" panose="02040502050405020303" pitchFamily="18" charset="0"/>
              </a:rPr>
              <a:t> </a:t>
            </a:r>
            <a:r>
              <a:rPr lang="en-US" sz="1100" b="1" i="1" dirty="0" err="1">
                <a:solidFill>
                  <a:prstClr val="black"/>
                </a:solidFill>
                <a:latin typeface="Georgia" panose="02040502050405020303" pitchFamily="18" charset="0"/>
              </a:rPr>
              <a:t>Bergizi</a:t>
            </a:r>
            <a:r>
              <a:rPr lang="en-US" sz="1100" b="1" i="1" dirty="0">
                <a:solidFill>
                  <a:prstClr val="black"/>
                </a:solidFill>
                <a:latin typeface="Georgia" panose="02040502050405020303" pitchFamily="18" charset="0"/>
              </a:rPr>
              <a:t> </a:t>
            </a:r>
            <a:r>
              <a:rPr lang="en-US" sz="1100" b="1" dirty="0">
                <a:solidFill>
                  <a:prstClr val="black"/>
                </a:solidFill>
                <a:latin typeface="Georgia" panose="02040502050405020303" pitchFamily="18" charset="0"/>
              </a:rPr>
              <a:t>(Nutritious Action)</a:t>
            </a:r>
          </a:p>
          <a:p>
            <a:pPr marR="0" lvl="0" algn="just" defTabSz="995599" rtl="0" eaLnBrk="1" fontAlgn="auto" latinLnBrk="0" hangingPunct="1">
              <a:lnSpc>
                <a:spcPct val="100000"/>
              </a:lnSpc>
              <a:spcBef>
                <a:spcPts val="0"/>
              </a:spcBef>
              <a:spcAft>
                <a:spcPts val="0"/>
              </a:spcAft>
              <a:buClrTx/>
              <a:buSzTx/>
              <a:tabLst/>
              <a:defRPr/>
            </a:pPr>
            <a:r>
              <a:rPr lang="en-US" sz="1100" dirty="0">
                <a:solidFill>
                  <a:prstClr val="black"/>
                </a:solidFill>
                <a:latin typeface="Georgia" panose="02040502050405020303" pitchFamily="18" charset="0"/>
              </a:rPr>
              <a:t>Herbalife plans to help cultivate the habits of doing exercises, having breakfast, and taking blood booster tablets to reduce anemia among female high school and/or junior high school students in </a:t>
            </a:r>
            <a:r>
              <a:rPr lang="en-US" sz="1100" dirty="0" err="1">
                <a:solidFill>
                  <a:prstClr val="black"/>
                </a:solidFill>
                <a:latin typeface="Georgia" panose="02040502050405020303" pitchFamily="18" charset="0"/>
              </a:rPr>
              <a:t>Mauk</a:t>
            </a:r>
            <a:r>
              <a:rPr lang="en-US" sz="1100" dirty="0">
                <a:solidFill>
                  <a:prstClr val="black"/>
                </a:solidFill>
                <a:latin typeface="Georgia" panose="02040502050405020303" pitchFamily="18" charset="0"/>
              </a:rPr>
              <a:t>, Tangerang. </a:t>
            </a:r>
          </a:p>
          <a:p>
            <a:pPr marR="0" lvl="0" algn="just" defTabSz="995599" rtl="0" eaLnBrk="1" fontAlgn="auto" latinLnBrk="0" hangingPunct="1">
              <a:lnSpc>
                <a:spcPct val="100000"/>
              </a:lnSpc>
              <a:spcBef>
                <a:spcPts val="0"/>
              </a:spcBef>
              <a:spcAft>
                <a:spcPts val="0"/>
              </a:spcAft>
              <a:buClrTx/>
              <a:buSzTx/>
              <a:tabLst/>
              <a:defRPr/>
            </a:pPr>
            <a:endParaRPr lang="en-US" sz="1100" b="1"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1" dirty="0" err="1">
                <a:solidFill>
                  <a:prstClr val="black"/>
                </a:solidFill>
                <a:latin typeface="Georgia" panose="02040502050405020303" pitchFamily="18" charset="0"/>
              </a:rPr>
              <a:t>Bumil</a:t>
            </a:r>
            <a:r>
              <a:rPr lang="en-US" sz="1100" b="1" i="1" dirty="0">
                <a:solidFill>
                  <a:prstClr val="black"/>
                </a:solidFill>
                <a:latin typeface="Georgia" panose="02040502050405020303" pitchFamily="18" charset="0"/>
              </a:rPr>
              <a:t> Sehat </a:t>
            </a:r>
            <a:r>
              <a:rPr lang="en-US" sz="1100" b="1" dirty="0">
                <a:solidFill>
                  <a:prstClr val="black"/>
                </a:solidFill>
                <a:latin typeface="Georgia" panose="02040502050405020303" pitchFamily="18" charset="0"/>
              </a:rPr>
              <a:t>(Healthy Pregnant Mothers)</a:t>
            </a:r>
          </a:p>
          <a:p>
            <a:pPr marR="0" lvl="0" algn="just" defTabSz="995599" rtl="0" eaLnBrk="1" fontAlgn="auto" latinLnBrk="0" hangingPunct="1">
              <a:lnSpc>
                <a:spcPct val="100000"/>
              </a:lnSpc>
              <a:spcBef>
                <a:spcPts val="0"/>
              </a:spcBef>
              <a:spcAft>
                <a:spcPts val="0"/>
              </a:spcAft>
              <a:buClrTx/>
              <a:buSzTx/>
              <a:tabLst/>
              <a:defRPr/>
            </a:pPr>
            <a:r>
              <a:rPr lang="en-US" sz="1100" dirty="0">
                <a:solidFill>
                  <a:prstClr val="black"/>
                </a:solidFill>
                <a:latin typeface="Georgia" panose="02040502050405020303" pitchFamily="18" charset="0"/>
              </a:rPr>
              <a:t>Herbalife plans to launch campaign and provide education to improve health examinations of pregnant mothers in </a:t>
            </a:r>
            <a:r>
              <a:rPr lang="en-US" sz="1100" dirty="0" err="1">
                <a:solidFill>
                  <a:prstClr val="black"/>
                </a:solidFill>
                <a:latin typeface="Georgia" panose="02040502050405020303" pitchFamily="18" charset="0"/>
              </a:rPr>
              <a:t>Mauk</a:t>
            </a:r>
            <a:r>
              <a:rPr lang="en-US" sz="1100" dirty="0">
                <a:solidFill>
                  <a:prstClr val="black"/>
                </a:solidFill>
                <a:latin typeface="Georgia" panose="02040502050405020303" pitchFamily="18" charset="0"/>
              </a:rPr>
              <a:t>, Tangerang and enhance their knowledge of stunting risks and ways to prevent stunting.</a:t>
            </a:r>
          </a:p>
          <a:p>
            <a:pPr marR="0" lvl="0" algn="just" defTabSz="995599" rtl="0" eaLnBrk="1" fontAlgn="auto" latinLnBrk="0" hangingPunct="1">
              <a:lnSpc>
                <a:spcPct val="100000"/>
              </a:lnSpc>
              <a:spcBef>
                <a:spcPts val="0"/>
              </a:spcBef>
              <a:spcAft>
                <a:spcPts val="0"/>
              </a:spcAft>
              <a:buClrTx/>
              <a:buSzTx/>
              <a:tabLst/>
              <a:defRPr/>
            </a:pPr>
            <a:endParaRPr lang="en-US" sz="1100" b="1" i="1"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1" dirty="0" err="1">
                <a:solidFill>
                  <a:prstClr val="black"/>
                </a:solidFill>
                <a:latin typeface="Georgia" panose="02040502050405020303" pitchFamily="18" charset="0"/>
              </a:rPr>
              <a:t>Posyandu</a:t>
            </a:r>
            <a:r>
              <a:rPr lang="en-US" sz="1100" b="1" i="1" dirty="0">
                <a:solidFill>
                  <a:prstClr val="black"/>
                </a:solidFill>
                <a:latin typeface="Georgia" panose="02040502050405020303" pitchFamily="18" charset="0"/>
              </a:rPr>
              <a:t> </a:t>
            </a:r>
            <a:r>
              <a:rPr lang="en-US" sz="1100" b="1" i="1" dirty="0" err="1">
                <a:solidFill>
                  <a:prstClr val="black"/>
                </a:solidFill>
                <a:latin typeface="Georgia" panose="02040502050405020303" pitchFamily="18" charset="0"/>
              </a:rPr>
              <a:t>Aktif</a:t>
            </a:r>
            <a:r>
              <a:rPr lang="en-US" sz="1100" b="1" i="1" dirty="0">
                <a:solidFill>
                  <a:prstClr val="black"/>
                </a:solidFill>
                <a:latin typeface="Georgia" panose="02040502050405020303" pitchFamily="18" charset="0"/>
              </a:rPr>
              <a:t> </a:t>
            </a:r>
            <a:r>
              <a:rPr lang="en-US" sz="1100" b="1" dirty="0">
                <a:solidFill>
                  <a:prstClr val="black"/>
                </a:solidFill>
                <a:latin typeface="Georgia" panose="02040502050405020303" pitchFamily="18" charset="0"/>
              </a:rPr>
              <a:t>(Active </a:t>
            </a:r>
            <a:r>
              <a:rPr lang="en-US" sz="1100" b="1" dirty="0" err="1">
                <a:solidFill>
                  <a:prstClr val="black"/>
                </a:solidFill>
                <a:latin typeface="Georgia" panose="02040502050405020303" pitchFamily="18" charset="0"/>
              </a:rPr>
              <a:t>Posyandu</a:t>
            </a:r>
            <a:r>
              <a:rPr lang="en-US" sz="1100" b="1" dirty="0">
                <a:solidFill>
                  <a:prstClr val="black"/>
                </a:solidFill>
                <a:latin typeface="Georgia" panose="02040502050405020303" pitchFamily="18" charset="0"/>
              </a:rPr>
              <a:t>)</a:t>
            </a:r>
          </a:p>
          <a:p>
            <a:pPr marR="0" lvl="0" algn="just" defTabSz="995599" rtl="0" eaLnBrk="1" fontAlgn="auto" latinLnBrk="0" hangingPunct="1">
              <a:lnSpc>
                <a:spcPct val="100000"/>
              </a:lnSpc>
              <a:spcBef>
                <a:spcPts val="0"/>
              </a:spcBef>
              <a:spcAft>
                <a:spcPts val="0"/>
              </a:spcAft>
              <a:buClrTx/>
              <a:buSzTx/>
              <a:tabLst/>
              <a:defRPr/>
            </a:pPr>
            <a:r>
              <a:rPr lang="en-US" sz="1100" dirty="0">
                <a:solidFill>
                  <a:prstClr val="black"/>
                </a:solidFill>
                <a:latin typeface="Georgia" panose="02040502050405020303" pitchFamily="18" charset="0"/>
              </a:rPr>
              <a:t>Herbalife plans to help enhance the scope of growth and development of infants in </a:t>
            </a:r>
            <a:r>
              <a:rPr lang="en-US" sz="1100" dirty="0" err="1">
                <a:solidFill>
                  <a:prstClr val="black"/>
                </a:solidFill>
                <a:latin typeface="Georgia" panose="02040502050405020303" pitchFamily="18" charset="0"/>
              </a:rPr>
              <a:t>Posyandu</a:t>
            </a:r>
            <a:r>
              <a:rPr lang="en-US" sz="1100" dirty="0">
                <a:solidFill>
                  <a:prstClr val="black"/>
                </a:solidFill>
                <a:latin typeface="Georgia" panose="02040502050405020303" pitchFamily="18" charset="0"/>
              </a:rPr>
              <a:t> in order to conduct early detection to prevent deficient nutrition and stunting in infants in </a:t>
            </a:r>
            <a:r>
              <a:rPr lang="en-US" sz="1100" dirty="0" err="1">
                <a:solidFill>
                  <a:prstClr val="black"/>
                </a:solidFill>
                <a:latin typeface="Georgia" panose="02040502050405020303" pitchFamily="18" charset="0"/>
              </a:rPr>
              <a:t>Mauk</a:t>
            </a:r>
            <a:r>
              <a:rPr lang="en-US" sz="1100" dirty="0">
                <a:solidFill>
                  <a:prstClr val="black"/>
                </a:solidFill>
                <a:latin typeface="Georgia" panose="02040502050405020303" pitchFamily="18" charset="0"/>
              </a:rPr>
              <a:t>, Tangerang.</a:t>
            </a:r>
          </a:p>
          <a:p>
            <a:pPr marR="0" lvl="0" algn="just" defTabSz="995599" rtl="0" eaLnBrk="1" fontAlgn="auto" latinLnBrk="0" hangingPunct="1">
              <a:lnSpc>
                <a:spcPct val="100000"/>
              </a:lnSpc>
              <a:spcBef>
                <a:spcPts val="0"/>
              </a:spcBef>
              <a:spcAft>
                <a:spcPts val="0"/>
              </a:spcAft>
              <a:buClrTx/>
              <a:buSzTx/>
              <a:tabLst/>
              <a:defRPr/>
            </a:pPr>
            <a:endParaRPr lang="en-US" sz="1100"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1" dirty="0" err="1">
                <a:solidFill>
                  <a:prstClr val="black"/>
                </a:solidFill>
                <a:latin typeface="Georgia" panose="02040502050405020303" pitchFamily="18" charset="0"/>
              </a:rPr>
              <a:t>Cegah</a:t>
            </a:r>
            <a:r>
              <a:rPr lang="en-US" sz="1100" b="1" i="1" dirty="0">
                <a:solidFill>
                  <a:prstClr val="black"/>
                </a:solidFill>
                <a:latin typeface="Georgia" panose="02040502050405020303" pitchFamily="18" charset="0"/>
              </a:rPr>
              <a:t> Stunting </a:t>
            </a:r>
            <a:r>
              <a:rPr lang="en-US" sz="1100" b="1" i="1" dirty="0" err="1">
                <a:solidFill>
                  <a:prstClr val="black"/>
                </a:solidFill>
                <a:latin typeface="Georgia" panose="02040502050405020303" pitchFamily="18" charset="0"/>
              </a:rPr>
              <a:t>Itu</a:t>
            </a:r>
            <a:r>
              <a:rPr lang="en-US" sz="1100" b="1" i="1" dirty="0">
                <a:solidFill>
                  <a:prstClr val="black"/>
                </a:solidFill>
                <a:latin typeface="Georgia" panose="02040502050405020303" pitchFamily="18" charset="0"/>
              </a:rPr>
              <a:t> </a:t>
            </a:r>
            <a:r>
              <a:rPr lang="en-US" sz="1100" b="1" i="1" dirty="0" err="1">
                <a:solidFill>
                  <a:prstClr val="black"/>
                </a:solidFill>
                <a:latin typeface="Georgia" panose="02040502050405020303" pitchFamily="18" charset="0"/>
              </a:rPr>
              <a:t>Penting</a:t>
            </a:r>
            <a:r>
              <a:rPr lang="en-US" sz="1100" b="1" i="1" dirty="0">
                <a:solidFill>
                  <a:prstClr val="black"/>
                </a:solidFill>
                <a:latin typeface="Georgia" panose="02040502050405020303" pitchFamily="18" charset="0"/>
              </a:rPr>
              <a:t> </a:t>
            </a:r>
            <a:r>
              <a:rPr lang="en-US" sz="1100" b="1" dirty="0">
                <a:solidFill>
                  <a:prstClr val="black"/>
                </a:solidFill>
                <a:latin typeface="Georgia" panose="02040502050405020303" pitchFamily="18" charset="0"/>
              </a:rPr>
              <a:t>(It’s Important to Prevent Stunting)</a:t>
            </a:r>
          </a:p>
          <a:p>
            <a:pPr marR="0" lvl="0" algn="just" defTabSz="995599" rtl="0" eaLnBrk="1" fontAlgn="auto" latinLnBrk="0" hangingPunct="1">
              <a:lnSpc>
                <a:spcPct val="100000"/>
              </a:lnSpc>
              <a:spcBef>
                <a:spcPts val="0"/>
              </a:spcBef>
              <a:spcAft>
                <a:spcPts val="0"/>
              </a:spcAft>
              <a:buClrTx/>
              <a:buSzTx/>
              <a:tabLst/>
              <a:defRPr/>
            </a:pPr>
            <a:r>
              <a:rPr lang="en-US" sz="1100" dirty="0">
                <a:solidFill>
                  <a:prstClr val="black"/>
                </a:solidFill>
                <a:latin typeface="Georgia" panose="02040502050405020303" pitchFamily="18" charset="0"/>
              </a:rPr>
              <a:t>Herbalife also plans to help design and publish content to educate members of the public on the danger</a:t>
            </a:r>
            <a:r>
              <a:rPr lang="en-US" sz="1100">
                <a:solidFill>
                  <a:prstClr val="black"/>
                </a:solidFill>
                <a:latin typeface="Georgia" panose="02040502050405020303" pitchFamily="18" charset="0"/>
              </a:rPr>
              <a:t>, risk factors, </a:t>
            </a:r>
            <a:r>
              <a:rPr lang="en-US" sz="1100" dirty="0">
                <a:solidFill>
                  <a:prstClr val="black"/>
                </a:solidFill>
                <a:latin typeface="Georgia" panose="02040502050405020303" pitchFamily="18" charset="0"/>
              </a:rPr>
              <a:t>and ways to prevent stunting and malnutrition. </a:t>
            </a:r>
          </a:p>
          <a:p>
            <a:pPr marR="0" lvl="0" algn="just" defTabSz="995599" rtl="0" eaLnBrk="1" fontAlgn="auto" latinLnBrk="0" hangingPunct="1">
              <a:lnSpc>
                <a:spcPct val="100000"/>
              </a:lnSpc>
              <a:spcBef>
                <a:spcPts val="0"/>
              </a:spcBef>
              <a:spcAft>
                <a:spcPts val="0"/>
              </a:spcAft>
              <a:buClrTx/>
              <a:buSzTx/>
              <a:tabLst/>
              <a:defRPr/>
            </a:pPr>
            <a:endParaRPr lang="en-US" sz="1100" b="1" i="1" dirty="0">
              <a:solidFill>
                <a:prstClr val="black"/>
              </a:solidFill>
              <a:latin typeface="Georgia" panose="02040502050405020303" pitchFamily="18" charset="0"/>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91332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16FE71-5601-4846-986F-01C5EB50ACF7}"/>
              </a:ext>
            </a:extLst>
          </p:cNvPr>
          <p:cNvSpPr/>
          <p:nvPr/>
        </p:nvSpPr>
        <p:spPr>
          <a:xfrm>
            <a:off x="1" y="0"/>
            <a:ext cx="5353050" cy="1077912"/>
          </a:xfrm>
          <a:prstGeom prst="rect">
            <a:avLst/>
          </a:prstGeom>
          <a:solidFill>
            <a:srgbClr val="15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17523B-A642-4444-A2C9-F93062605459}"/>
              </a:ext>
            </a:extLst>
          </p:cNvPr>
          <p:cNvSpPr txBox="1"/>
          <p:nvPr/>
        </p:nvSpPr>
        <p:spPr>
          <a:xfrm>
            <a:off x="352425" y="211465"/>
            <a:ext cx="5076825" cy="584775"/>
          </a:xfrm>
          <a:prstGeom prst="rect">
            <a:avLst/>
          </a:prstGeom>
          <a:noFill/>
        </p:spPr>
        <p:txBody>
          <a:bodyPr wrap="square" rtlCol="0">
            <a:spAutoFit/>
          </a:bodyPr>
          <a:lstStyle/>
          <a:p>
            <a:r>
              <a:rPr lang="en-US" sz="1600" b="1">
                <a:solidFill>
                  <a:schemeClr val="bg1"/>
                </a:solidFill>
                <a:latin typeface="Georgia" panose="02040502050405020303" pitchFamily="18" charset="0"/>
              </a:rPr>
              <a:t>US-ABC Member Companies </a:t>
            </a:r>
          </a:p>
          <a:p>
            <a:r>
              <a:rPr lang="en-US" sz="1600" b="1">
                <a:solidFill>
                  <a:schemeClr val="bg1"/>
                </a:solidFill>
                <a:latin typeface="Georgia" panose="02040502050405020303" pitchFamily="18" charset="0"/>
              </a:rPr>
              <a:t>Economic &amp; Social Impact</a:t>
            </a:r>
          </a:p>
        </p:txBody>
      </p:sp>
      <p:pic>
        <p:nvPicPr>
          <p:cNvPr id="4" name="Picture 3">
            <a:extLst>
              <a:ext uri="{FF2B5EF4-FFF2-40B4-BE49-F238E27FC236}">
                <a16:creationId xmlns:a16="http://schemas.microsoft.com/office/drawing/2014/main" id="{AED5AD51-22F4-4B72-ACF7-4DD14B8B8706}"/>
              </a:ext>
            </a:extLst>
          </p:cNvPr>
          <p:cNvPicPr>
            <a:picLocks noChangeAspect="1"/>
          </p:cNvPicPr>
          <p:nvPr/>
        </p:nvPicPr>
        <p:blipFill>
          <a:blip r:embed="rId2"/>
          <a:stretch>
            <a:fillRect/>
          </a:stretch>
        </p:blipFill>
        <p:spPr>
          <a:xfrm>
            <a:off x="5353051" y="84861"/>
            <a:ext cx="2164268" cy="713294"/>
          </a:xfrm>
          <a:prstGeom prst="rect">
            <a:avLst/>
          </a:prstGeom>
        </p:spPr>
      </p:pic>
      <p:sp>
        <p:nvSpPr>
          <p:cNvPr id="18" name="TextBox 17">
            <a:extLst>
              <a:ext uri="{FF2B5EF4-FFF2-40B4-BE49-F238E27FC236}">
                <a16:creationId xmlns:a16="http://schemas.microsoft.com/office/drawing/2014/main" id="{30B4B7DB-E605-44A6-9A5F-444F1D852DD9}"/>
              </a:ext>
            </a:extLst>
          </p:cNvPr>
          <p:cNvSpPr txBox="1"/>
          <p:nvPr/>
        </p:nvSpPr>
        <p:spPr>
          <a:xfrm>
            <a:off x="258762" y="1201499"/>
            <a:ext cx="7045325" cy="338554"/>
          </a:xfrm>
          <a:prstGeom prst="rect">
            <a:avLst/>
          </a:prstGeom>
          <a:noFill/>
        </p:spPr>
        <p:txBody>
          <a:bodyPr wrap="square" rtlCol="0">
            <a:spAutoFit/>
          </a:bodyPr>
          <a:lstStyle/>
          <a:p>
            <a:r>
              <a:rPr lang="en-US" sz="1600" b="1" i="1" dirty="0">
                <a:solidFill>
                  <a:schemeClr val="tx2">
                    <a:lumMod val="50000"/>
                  </a:schemeClr>
                </a:solidFill>
                <a:latin typeface="Georgia" panose="02040502050405020303" pitchFamily="18" charset="0"/>
              </a:rPr>
              <a:t>Social and Community Support </a:t>
            </a:r>
            <a:r>
              <a:rPr lang="en-US" sz="1600" b="1" i="1" dirty="0">
                <a:solidFill>
                  <a:schemeClr val="tx2">
                    <a:lumMod val="50000"/>
                  </a:schemeClr>
                </a:solidFill>
                <a:latin typeface="Georgia" panose="02040502050405020303" pitchFamily="18" charset="0"/>
                <a:cs typeface="Arial" panose="020B0604020202020204" pitchFamily="34" charset="0"/>
              </a:rPr>
              <a:t>─  Current/Upcoming Programs </a:t>
            </a:r>
            <a:r>
              <a:rPr lang="en-US" sz="1600" b="1" i="1" dirty="0">
                <a:solidFill>
                  <a:schemeClr val="tx2">
                    <a:lumMod val="50000"/>
                  </a:schemeClr>
                </a:solidFill>
                <a:latin typeface="Georgia" panose="02040502050405020303" pitchFamily="18" charset="0"/>
              </a:rPr>
              <a:t> </a:t>
            </a:r>
          </a:p>
        </p:txBody>
      </p:sp>
      <p:sp>
        <p:nvSpPr>
          <p:cNvPr id="19" name="Rectangle 18">
            <a:extLst>
              <a:ext uri="{FF2B5EF4-FFF2-40B4-BE49-F238E27FC236}">
                <a16:creationId xmlns:a16="http://schemas.microsoft.com/office/drawing/2014/main" id="{4128E58E-0931-4B8B-819F-26CF2AA426FE}"/>
              </a:ext>
            </a:extLst>
          </p:cNvPr>
          <p:cNvSpPr/>
          <p:nvPr/>
        </p:nvSpPr>
        <p:spPr>
          <a:xfrm>
            <a:off x="352424" y="1540052"/>
            <a:ext cx="6765926" cy="8995547"/>
          </a:xfrm>
          <a:prstGeom prst="rect">
            <a:avLst/>
          </a:prstGeom>
          <a:noFill/>
          <a:ln>
            <a:solidFill>
              <a:srgbClr val="154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B104A0-00FD-48E4-9EC1-7926E238644F}"/>
              </a:ext>
            </a:extLst>
          </p:cNvPr>
          <p:cNvSpPr txBox="1"/>
          <p:nvPr/>
        </p:nvSpPr>
        <p:spPr>
          <a:xfrm>
            <a:off x="352424" y="-680658"/>
            <a:ext cx="6553201" cy="6244786"/>
          </a:xfrm>
          <a:prstGeom prst="rect">
            <a:avLst/>
          </a:prstGeom>
          <a:noFill/>
        </p:spPr>
        <p:txBody>
          <a:bodyPr wrap="square" rtlCol="0">
            <a:spAutoFit/>
          </a:bodyPr>
          <a:lstStyle/>
          <a:p>
            <a:pPr algn="just" defTabSz="825500" hangingPunct="0">
              <a:spcAft>
                <a:spcPts val="1000"/>
              </a:spcAft>
            </a:pPr>
            <a:endParaRPr lang="en-US" sz="1200" kern="0" dirty="0">
              <a:solidFill>
                <a:srgbClr val="000000"/>
              </a:solidFill>
              <a:latin typeface="Georgia" panose="02040502050405020303" pitchFamily="18" charset="0"/>
              <a:ea typeface="Calibri" panose="020F0502020204030204" pitchFamily="34" charset="0"/>
              <a:sym typeface="Helvetica Light"/>
            </a:endParaRPr>
          </a:p>
          <a:p>
            <a:pPr algn="just" defTabSz="825500" hangingPunct="0">
              <a:spcAft>
                <a:spcPts val="1000"/>
              </a:spcAft>
            </a:pPr>
            <a:endParaRPr lang="en-US" sz="1200" kern="0" dirty="0">
              <a:solidFill>
                <a:srgbClr val="000000"/>
              </a:solidFill>
              <a:latin typeface="Georgia" panose="02040502050405020303" pitchFamily="18" charset="0"/>
              <a:sym typeface="Helvetica Light"/>
            </a:endParaRPr>
          </a:p>
          <a:p>
            <a:pPr algn="just" defTabSz="825500" hangingPunct="0">
              <a:spcAft>
                <a:spcPts val="1000"/>
              </a:spcAft>
            </a:pPr>
            <a:endParaRPr lang="en-US" sz="1200" kern="0" dirty="0">
              <a:solidFill>
                <a:srgbClr val="000000"/>
              </a:solidFill>
              <a:latin typeface="Georgia" panose="02040502050405020303" pitchFamily="18" charset="0"/>
              <a:sym typeface="Helvetica Light"/>
            </a:endParaRPr>
          </a:p>
          <a:p>
            <a:pPr algn="just" defTabSz="825500" hangingPunct="0">
              <a:spcAft>
                <a:spcPts val="1000"/>
              </a:spcAft>
            </a:pPr>
            <a:endParaRPr lang="en-US" sz="1200" kern="0" dirty="0">
              <a:solidFill>
                <a:srgbClr val="000000"/>
              </a:solidFill>
              <a:latin typeface="Georgia" panose="02040502050405020303" pitchFamily="18" charset="0"/>
              <a:sym typeface="Helvetica Light"/>
            </a:endParaRPr>
          </a:p>
          <a:p>
            <a:pPr algn="just" defTabSz="825500" hangingPunct="0">
              <a:spcAft>
                <a:spcPts val="1000"/>
              </a:spcAft>
            </a:pPr>
            <a:endParaRPr lang="en-US" sz="1200" kern="0" dirty="0">
              <a:solidFill>
                <a:srgbClr val="000000"/>
              </a:solidFill>
              <a:latin typeface="Georgia" panose="02040502050405020303" pitchFamily="18" charset="0"/>
              <a:sym typeface="Helvetica Light"/>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Georgia" panose="02040502050405020303" pitchFamily="18" charset="0"/>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Georgia" panose="02040502050405020303" pitchFamily="18" charset="0"/>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R="0" lvl="0" algn="just" defTabSz="995599"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prstClr val="black"/>
              </a:solidFill>
              <a:latin typeface="Georgia" panose="02040502050405020303" pitchFamily="18" charset="0"/>
            </a:endParaRPr>
          </a:p>
          <a:p>
            <a:pPr marL="171450" marR="0" lvl="0" indent="-171450" algn="just" defTabSz="9955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algn="just" defTabSz="825500" hangingPunct="0">
              <a:lnSpc>
                <a:spcPct val="115000"/>
              </a:lnSpc>
              <a:spcAft>
                <a:spcPts val="1000"/>
              </a:spcAft>
            </a:pPr>
            <a:endParaRPr lang="en-US" sz="1200" kern="0" dirty="0">
              <a:solidFill>
                <a:srgbClr val="000000"/>
              </a:solidFill>
              <a:latin typeface="Georgia" panose="02040502050405020303" pitchFamily="18" charset="0"/>
              <a:sym typeface="Helvetica Light"/>
            </a:endParaRPr>
          </a:p>
          <a:p>
            <a:pPr lvl="0" algn="just" defTabSz="825500" hangingPunct="0">
              <a:defRPr/>
            </a:pPr>
            <a:endParaRPr lang="en-US" sz="12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Helvetica Light"/>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lang="en-US" sz="1200" kern="0" dirty="0">
              <a:solidFill>
                <a:srgbClr val="000000"/>
              </a:solidFill>
              <a:latin typeface="Georgia" panose="02040502050405020303" pitchFamily="18" charset="0"/>
              <a:ea typeface="Calibri" panose="020F0502020204030204" pitchFamily="34" charset="0"/>
              <a:sym typeface="Helvetica Light"/>
            </a:endParaRPr>
          </a:p>
        </p:txBody>
      </p:sp>
      <p:sp>
        <p:nvSpPr>
          <p:cNvPr id="38" name="TextBox 37">
            <a:extLst>
              <a:ext uri="{FF2B5EF4-FFF2-40B4-BE49-F238E27FC236}">
                <a16:creationId xmlns:a16="http://schemas.microsoft.com/office/drawing/2014/main" id="{6814C568-3292-4BFD-867D-C3F90AE48FE7}"/>
              </a:ext>
            </a:extLst>
          </p:cNvPr>
          <p:cNvSpPr txBox="1"/>
          <p:nvPr/>
        </p:nvSpPr>
        <p:spPr>
          <a:xfrm>
            <a:off x="400353" y="5406340"/>
            <a:ext cx="4114801" cy="1446550"/>
          </a:xfrm>
          <a:prstGeom prst="rect">
            <a:avLst/>
          </a:prstGeom>
          <a:noFill/>
        </p:spPr>
        <p:txBody>
          <a:bodyPr wrap="square">
            <a:spAutoFit/>
          </a:bodyPr>
          <a:lstStyle/>
          <a:p>
            <a:pPr marR="0" lvl="0" algn="just" defTabSz="995599" rtl="0" eaLnBrk="1" fontAlgn="auto" latinLnBrk="0" hangingPunct="1">
              <a:lnSpc>
                <a:spcPct val="100000"/>
              </a:lnSpc>
              <a:spcBef>
                <a:spcPts val="0"/>
              </a:spcBef>
              <a:spcAft>
                <a:spcPts val="0"/>
              </a:spcAft>
              <a:buClrTx/>
              <a:buSzTx/>
              <a:tabLst/>
              <a:defRPr/>
            </a:pPr>
            <a:r>
              <a:rPr lang="en-US" sz="1100" b="1" dirty="0">
                <a:solidFill>
                  <a:prstClr val="black"/>
                </a:solidFill>
                <a:latin typeface="Georgia" panose="02040502050405020303" pitchFamily="18" charset="0"/>
              </a:rPr>
              <a:t>4) </a:t>
            </a:r>
            <a:r>
              <a:rPr kumimoji="0" lang="en-US"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Partnership with Bali Caring Community on Daily Healthy Meals Provision Program</a:t>
            </a:r>
          </a:p>
          <a:p>
            <a:pPr marR="0" lvl="0" algn="just" defTabSz="995599" rtl="0" eaLnBrk="1" fontAlgn="auto" latinLnBrk="0" hangingPunct="1">
              <a:lnSpc>
                <a:spcPct val="100000"/>
              </a:lnSpc>
              <a:spcBef>
                <a:spcPts val="0"/>
              </a:spcBef>
              <a:spcAft>
                <a:spcPts val="0"/>
              </a:spcAft>
              <a:buClrTx/>
              <a:buSzTx/>
              <a:tabLst/>
              <a:defRPr/>
            </a:pPr>
            <a:endParaRPr kumimoji="0" lang="en-US"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lvl="0" algn="just">
              <a:defRPr/>
            </a:pPr>
            <a:r>
              <a:rPr kumimoji="0" lang="en-ID"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 project aims to support the government program in combating malnutrition by providing daily healthy breakfast and nutrition education to 100 underprivileged children in Karangasem, Bali. </a:t>
            </a: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HNF donated USD 55,860 in 2019, USD 26,800 in 2020, USD </a:t>
            </a:r>
            <a:r>
              <a:rPr lang="en-US" sz="1100" dirty="0">
                <a:solidFill>
                  <a:prstClr val="black"/>
                </a:solidFill>
                <a:latin typeface="Georgia" panose="02040502050405020303" pitchFamily="18" charset="0"/>
              </a:rPr>
              <a:t>33,867 in 2021, and</a:t>
            </a: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USD 31,333</a:t>
            </a:r>
            <a:r>
              <a:rPr lang="en-US" sz="1100" dirty="0">
                <a:solidFill>
                  <a:prstClr val="black"/>
                </a:solidFill>
                <a:latin typeface="Georgia" panose="02040502050405020303" pitchFamily="18" charset="0"/>
              </a:rPr>
              <a:t> in 2022.</a:t>
            </a:r>
            <a:endParaRPr kumimoji="0" lang="en-ID"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39" name="Picture 38">
            <a:extLst>
              <a:ext uri="{FF2B5EF4-FFF2-40B4-BE49-F238E27FC236}">
                <a16:creationId xmlns:a16="http://schemas.microsoft.com/office/drawing/2014/main" id="{4A3EDB59-B8A2-4DE3-8ADD-DEE232722103}"/>
              </a:ext>
            </a:extLst>
          </p:cNvPr>
          <p:cNvPicPr>
            <a:picLocks noChangeAspect="1"/>
          </p:cNvPicPr>
          <p:nvPr/>
        </p:nvPicPr>
        <p:blipFill>
          <a:blip r:embed="rId3"/>
          <a:stretch>
            <a:fillRect/>
          </a:stretch>
        </p:blipFill>
        <p:spPr>
          <a:xfrm>
            <a:off x="4608022" y="2560194"/>
            <a:ext cx="2390471" cy="3343981"/>
          </a:xfrm>
          <a:prstGeom prst="rect">
            <a:avLst/>
          </a:prstGeom>
        </p:spPr>
      </p:pic>
      <p:sp>
        <p:nvSpPr>
          <p:cNvPr id="41" name="TextBox 40">
            <a:extLst>
              <a:ext uri="{FF2B5EF4-FFF2-40B4-BE49-F238E27FC236}">
                <a16:creationId xmlns:a16="http://schemas.microsoft.com/office/drawing/2014/main" id="{1F6D6CE6-0C72-4084-B64D-5679227E1709}"/>
              </a:ext>
            </a:extLst>
          </p:cNvPr>
          <p:cNvSpPr txBox="1"/>
          <p:nvPr/>
        </p:nvSpPr>
        <p:spPr>
          <a:xfrm>
            <a:off x="375422" y="1696710"/>
            <a:ext cx="4188135" cy="1785104"/>
          </a:xfrm>
          <a:prstGeom prst="rect">
            <a:avLst/>
          </a:prstGeom>
          <a:noFill/>
        </p:spPr>
        <p:txBody>
          <a:bodyPr wrap="square">
            <a:spAutoFit/>
          </a:bodyPr>
          <a:lstStyle/>
          <a:p>
            <a:pPr marR="0" lvl="0" algn="just" defTabSz="995599" rtl="0" eaLnBrk="1" fontAlgn="auto" latinLnBrk="0" hangingPunct="1">
              <a:lnSpc>
                <a:spcPct val="100000"/>
              </a:lnSpc>
              <a:spcBef>
                <a:spcPts val="0"/>
              </a:spcBef>
              <a:spcAft>
                <a:spcPts val="0"/>
              </a:spcAft>
              <a:buClrTx/>
              <a:buSzTx/>
              <a:tabLst/>
              <a:defRPr/>
            </a:pPr>
            <a:r>
              <a:rPr kumimoji="0" lang="en-US"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2) Partnership with </a:t>
            </a:r>
            <a:r>
              <a:rPr kumimoji="0" lang="en-US" sz="1100" b="1"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Pondok</a:t>
            </a:r>
            <a:r>
              <a:rPr kumimoji="0" lang="en-US"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Kasih Agape </a:t>
            </a:r>
            <a:r>
              <a:rPr lang="en-US" sz="1100" b="1" dirty="0">
                <a:solidFill>
                  <a:prstClr val="black"/>
                </a:solidFill>
                <a:latin typeface="Georgia" panose="02040502050405020303" pitchFamily="18" charset="0"/>
              </a:rPr>
              <a:t>to Provide Daily Nutritious Meals and Educational Programs to Orphaned Children </a:t>
            </a:r>
          </a:p>
          <a:p>
            <a:pPr marR="0" lvl="0" algn="just" defTabSz="995599" rtl="0" eaLnBrk="1" fontAlgn="auto" latinLnBrk="0" hangingPunct="1">
              <a:lnSpc>
                <a:spcPct val="100000"/>
              </a:lnSpc>
              <a:spcBef>
                <a:spcPts val="0"/>
              </a:spcBef>
              <a:spcAft>
                <a:spcPts val="0"/>
              </a:spcAft>
              <a:buClrTx/>
              <a:buSzTx/>
              <a:tabLst/>
              <a:defRPr/>
            </a:pPr>
            <a:endParaRPr kumimoji="0" lang="en-US"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lvl="0" algn="just">
              <a:defRPr/>
            </a:pP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HNF donated USD 22,000 </a:t>
            </a:r>
            <a:r>
              <a:rPr lang="en-US" sz="1100" dirty="0">
                <a:solidFill>
                  <a:prstClr val="black"/>
                </a:solidFill>
                <a:latin typeface="Georgia" panose="02040502050405020303" pitchFamily="18" charset="0"/>
              </a:rPr>
              <a:t>in</a:t>
            </a: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2019-2020 to </a:t>
            </a:r>
            <a:r>
              <a:rPr kumimoji="0" lang="en-US" sz="11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Pondok</a:t>
            </a: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Kasih Agape in Jakarta, which joined the program in 2012. The project provides daily nutritious meals and educational programs to 150 orphaned children, including </a:t>
            </a:r>
            <a:r>
              <a:rPr lang="en-US" sz="1100" dirty="0">
                <a:solidFill>
                  <a:prstClr val="black"/>
                </a:solidFill>
                <a:latin typeface="Georgia" panose="02040502050405020303" pitchFamily="18" charset="0"/>
              </a:rPr>
              <a:t>English course, </a:t>
            </a: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sports, dance, and art </a:t>
            </a:r>
            <a:r>
              <a:rPr lang="en-US" sz="1100" dirty="0">
                <a:solidFill>
                  <a:prstClr val="black"/>
                </a:solidFill>
                <a:latin typeface="Georgia" panose="02040502050405020303" pitchFamily="18" charset="0"/>
              </a:rPr>
              <a:t>programs. HNF subsequently donated USD 20,000 in 2021-2022, and another USD 20,000 in 2022-2023 for this program.</a:t>
            </a:r>
            <a:endParaRPr kumimoji="0" lang="en-US" sz="1100" b="0" i="0" u="none" strike="noStrike" kern="1200" cap="none" spc="0" normalizeH="0" baseline="0" noProof="0" dirty="0">
              <a:ln>
                <a:noFill/>
              </a:ln>
              <a:solidFill>
                <a:prstClr val="black"/>
              </a:solidFill>
              <a:effectLst/>
              <a:highlight>
                <a:srgbClr val="FFFF00"/>
              </a:highlight>
              <a:uLnTx/>
              <a:uFillTx/>
              <a:latin typeface="Georgia" panose="02040502050405020303" pitchFamily="18" charset="0"/>
              <a:ea typeface="+mn-ea"/>
              <a:cs typeface="+mn-cs"/>
            </a:endParaRPr>
          </a:p>
        </p:txBody>
      </p:sp>
      <p:sp>
        <p:nvSpPr>
          <p:cNvPr id="43" name="TextBox 42">
            <a:extLst>
              <a:ext uri="{FF2B5EF4-FFF2-40B4-BE49-F238E27FC236}">
                <a16:creationId xmlns:a16="http://schemas.microsoft.com/office/drawing/2014/main" id="{2D730866-5E72-43B9-80DF-012296F884D5}"/>
              </a:ext>
            </a:extLst>
          </p:cNvPr>
          <p:cNvSpPr txBox="1"/>
          <p:nvPr/>
        </p:nvSpPr>
        <p:spPr>
          <a:xfrm>
            <a:off x="385416" y="3508909"/>
            <a:ext cx="4122742" cy="1785104"/>
          </a:xfrm>
          <a:prstGeom prst="rect">
            <a:avLst/>
          </a:prstGeom>
          <a:noFill/>
        </p:spPr>
        <p:txBody>
          <a:bodyPr wrap="square">
            <a:spAutoFit/>
          </a:bodyPr>
          <a:lstStyle/>
          <a:p>
            <a:pPr marR="0" lvl="0" algn="just" defTabSz="995599" rtl="0" eaLnBrk="1" fontAlgn="auto" latinLnBrk="0" hangingPunct="1">
              <a:lnSpc>
                <a:spcPct val="100000"/>
              </a:lnSpc>
              <a:spcBef>
                <a:spcPts val="0"/>
              </a:spcBef>
              <a:spcAft>
                <a:spcPts val="0"/>
              </a:spcAft>
              <a:buClrTx/>
              <a:buSzTx/>
              <a:tabLst/>
              <a:defRPr/>
            </a:pPr>
            <a:r>
              <a:rPr kumimoji="0" lang="en-US"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3) Partnership with </a:t>
            </a:r>
            <a:r>
              <a:rPr kumimoji="0" lang="en-US" sz="1100" b="1"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Rumah</a:t>
            </a:r>
            <a:r>
              <a:rPr kumimoji="0" lang="en-US"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1100" b="1"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Autis</a:t>
            </a:r>
            <a:r>
              <a:rPr kumimoji="0" lang="en-US"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to Provide Daily Nutritious Meals and Educational Programs to Children with Special Needs </a:t>
            </a:r>
          </a:p>
          <a:p>
            <a:pPr marR="0" lvl="0" algn="just" defTabSz="995599" rtl="0" eaLnBrk="1" fontAlgn="auto" latinLnBrk="0" hangingPunct="1">
              <a:lnSpc>
                <a:spcPct val="100000"/>
              </a:lnSpc>
              <a:spcBef>
                <a:spcPts val="0"/>
              </a:spcBef>
              <a:spcAft>
                <a:spcPts val="0"/>
              </a:spcAft>
              <a:buClrTx/>
              <a:buSzTx/>
              <a:tabLst/>
              <a:defRPr/>
            </a:pPr>
            <a:endParaRPr kumimoji="0" lang="en-US"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99559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HNF donated USD 40,000 in 2019, USD 22,000 in 2020, USD 40,000 in 2021, and another USD 40,000 in 2022 to </a:t>
            </a:r>
            <a:r>
              <a:rPr kumimoji="0" lang="en-US" sz="11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Rumah</a:t>
            </a: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11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Autis</a:t>
            </a: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which joined the program in 2013. The partnership is aimed at providing 250 children with special needs with healthy nutrition, educational programs, and other programs such as art, music, and sports. </a:t>
            </a:r>
          </a:p>
        </p:txBody>
      </p:sp>
      <p:sp>
        <p:nvSpPr>
          <p:cNvPr id="23" name="Rectangle 22">
            <a:extLst>
              <a:ext uri="{FF2B5EF4-FFF2-40B4-BE49-F238E27FC236}">
                <a16:creationId xmlns:a16="http://schemas.microsoft.com/office/drawing/2014/main" id="{66D8728B-7235-4123-811E-9490D43F7E78}"/>
              </a:ext>
            </a:extLst>
          </p:cNvPr>
          <p:cNvSpPr/>
          <p:nvPr/>
        </p:nvSpPr>
        <p:spPr>
          <a:xfrm>
            <a:off x="5353051" y="800913"/>
            <a:ext cx="2209798" cy="276999"/>
          </a:xfrm>
          <a:prstGeom prst="rect">
            <a:avLst/>
          </a:prstGeom>
          <a:solidFill>
            <a:srgbClr val="6E8D6F"/>
          </a:solidFill>
        </p:spPr>
        <p:txBody>
          <a:bodyPr wrap="square">
            <a:spAutoFit/>
          </a:bodyPr>
          <a:lstStyle/>
          <a:p>
            <a:pPr algn="ctr"/>
            <a:r>
              <a:rPr lang="en-US" sz="1200" b="1" dirty="0">
                <a:solidFill>
                  <a:schemeClr val="bg1"/>
                </a:solidFill>
                <a:latin typeface="Georgia" panose="02040502050405020303" pitchFamily="18" charset="0"/>
              </a:rPr>
              <a:t>www.herbalife.co.id</a:t>
            </a:r>
          </a:p>
        </p:txBody>
      </p:sp>
      <p:sp>
        <p:nvSpPr>
          <p:cNvPr id="6" name="TextBox 5">
            <a:extLst>
              <a:ext uri="{FF2B5EF4-FFF2-40B4-BE49-F238E27FC236}">
                <a16:creationId xmlns:a16="http://schemas.microsoft.com/office/drawing/2014/main" id="{B0DF6BD1-26C6-95D2-3278-36892A982D21}"/>
              </a:ext>
            </a:extLst>
          </p:cNvPr>
          <p:cNvSpPr txBox="1"/>
          <p:nvPr/>
        </p:nvSpPr>
        <p:spPr>
          <a:xfrm>
            <a:off x="1939410" y="7827472"/>
            <a:ext cx="4114801" cy="261610"/>
          </a:xfrm>
          <a:prstGeom prst="rect">
            <a:avLst/>
          </a:prstGeom>
          <a:noFill/>
        </p:spPr>
        <p:txBody>
          <a:bodyPr wrap="square">
            <a:spAutoFit/>
          </a:bodyPr>
          <a:lstStyle/>
          <a:p>
            <a:pPr marR="0" lvl="0" algn="ctr" defTabSz="995599" rtl="0" eaLnBrk="1" fontAlgn="auto" latinLnBrk="0" hangingPunct="1">
              <a:lnSpc>
                <a:spcPct val="100000"/>
              </a:lnSpc>
              <a:spcBef>
                <a:spcPts val="0"/>
              </a:spcBef>
              <a:spcAft>
                <a:spcPts val="0"/>
              </a:spcAft>
              <a:buClrTx/>
              <a:buSzTx/>
              <a:tabLst/>
              <a:defRPr/>
            </a:pPr>
            <a:r>
              <a:rPr kumimoji="0" lang="en-US" sz="110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 * * *</a:t>
            </a:r>
            <a:endParaRPr kumimoji="0" lang="en-ID" sz="110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690690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8a4522d-c7c9-4a62-8390-a95079643a23">
      <UserInfo>
        <DisplayName>Mega Valentina</DisplayName>
        <AccountId>1752</AccountId>
        <AccountType/>
      </UserInfo>
      <UserInfo>
        <DisplayName>Amb. Michael W. Michalak</DisplayName>
        <AccountId>215</AccountId>
        <AccountType/>
      </UserInfo>
      <UserInfo>
        <DisplayName>Kim Yaeger</DisplayName>
        <AccountId>109</AccountId>
        <AccountType/>
      </UserInfo>
      <UserInfo>
        <DisplayName>Landry Subianto</DisplayName>
        <AccountId>1489</AccountId>
        <AccountType/>
      </UserInfo>
      <UserInfo>
        <DisplayName>Steven Gunawan</DisplayName>
        <AccountId>1060</AccountId>
        <AccountType/>
      </UserInfo>
      <UserInfo>
        <DisplayName>Ben Djanuar</DisplayName>
        <AccountId>3833</AccountId>
        <AccountType/>
      </UserInfo>
      <UserInfo>
        <DisplayName>Maya Tumiwa</DisplayName>
        <AccountId>3600</AccountId>
        <AccountType/>
      </UserInfo>
      <UserInfo>
        <DisplayName>Courtney Rooyakkers</DisplayName>
        <AccountId>3566</AccountId>
        <AccountType/>
      </UserInfo>
      <UserInfo>
        <DisplayName>Heidi Lepar</DisplayName>
        <AccountId>204</AccountId>
        <AccountType/>
      </UserInfo>
      <UserInfo>
        <DisplayName>Nugraheni Utami</DisplayName>
        <AccountId>1407</AccountId>
        <AccountType/>
      </UserInfo>
      <UserInfo>
        <DisplayName>Marcella Suwandhi</DisplayName>
        <AccountId>1315</AccountId>
        <AccountType/>
      </UserInfo>
      <UserInfo>
        <DisplayName>Marc Mealy</DisplayName>
        <AccountId>58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E7D6E78E50264EB2399C066B96ABA5" ma:contentTypeVersion="12" ma:contentTypeDescription="Create a new document." ma:contentTypeScope="" ma:versionID="22d3f8e3bbd6ac1798344cf0ed4eb402">
  <xsd:schema xmlns:xsd="http://www.w3.org/2001/XMLSchema" xmlns:xs="http://www.w3.org/2001/XMLSchema" xmlns:p="http://schemas.microsoft.com/office/2006/metadata/properties" xmlns:ns2="a8a4522d-c7c9-4a62-8390-a95079643a23" xmlns:ns3="dcee665e-234e-438a-93c1-0843e5c6ce82" targetNamespace="http://schemas.microsoft.com/office/2006/metadata/properties" ma:root="true" ma:fieldsID="a2e39f1c955db0d28028e19119e39a59" ns2:_="" ns3:_="">
    <xsd:import namespace="a8a4522d-c7c9-4a62-8390-a95079643a23"/>
    <xsd:import namespace="dcee665e-234e-438a-93c1-0843e5c6ce82"/>
    <xsd:element name="properties">
      <xsd:complexType>
        <xsd:sequence>
          <xsd:element name="documentManagement">
            <xsd:complexType>
              <xsd:all>
                <xsd:element ref="ns2:SharedWithUsers" minOccurs="0"/>
                <xsd:element ref="ns2:SharedWithDetails" minOccurs="0"/>
                <xsd:element ref="ns2:SharingHintHash"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4522d-c7c9-4a62-8390-a95079643a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ee665e-234e-438a-93c1-0843e5c6ce8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480002-A86F-415D-8195-56DB862DCB3A}">
  <ds:schemaRefs>
    <ds:schemaRef ds:uri="http://schemas.microsoft.com/sharepoint/v3/contenttype/forms"/>
  </ds:schemaRefs>
</ds:datastoreItem>
</file>

<file path=customXml/itemProps2.xml><?xml version="1.0" encoding="utf-8"?>
<ds:datastoreItem xmlns:ds="http://schemas.openxmlformats.org/officeDocument/2006/customXml" ds:itemID="{73B73179-9BC7-4F58-A3B8-B45CE04A2387}">
  <ds:schemaRefs>
    <ds:schemaRef ds:uri="a8a4522d-c7c9-4a62-8390-a95079643a23"/>
    <ds:schemaRef ds:uri="dcee665e-234e-438a-93c1-0843e5c6ce82"/>
    <ds:schemaRef ds:uri="http://purl.org/dc/elements/1.1/"/>
    <ds:schemaRef ds:uri="http://schemas.microsoft.com/office/2006/documentManagement/types"/>
    <ds:schemaRef ds:uri="http://purl.org/dc/dcmitype/"/>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50AF90E-DAFA-4589-820D-1DB68EF7DB44}">
  <ds:schemaRefs>
    <ds:schemaRef ds:uri="a8a4522d-c7c9-4a62-8390-a95079643a23"/>
    <ds:schemaRef ds:uri="dcee665e-234e-438a-93c1-0843e5c6ce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1883</TotalTime>
  <Words>958</Words>
  <Application>Microsoft Office PowerPoint</Application>
  <PresentationFormat>Custom</PresentationFormat>
  <Paragraphs>115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Georgia</vt:lpstr>
      <vt:lpstr>Office Theme</vt:lpstr>
      <vt:lpstr>PowerPoint Presentation</vt:lpstr>
      <vt:lpstr>PowerPoint Presentation</vt:lpstr>
      <vt:lpstr>PowerPoint Presentation</vt:lpstr>
    </vt:vector>
  </TitlesOfParts>
  <Company>US-ASEAN Business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 Pham</dc:creator>
  <cp:lastModifiedBy>Hadyu Ikrami</cp:lastModifiedBy>
  <cp:revision>66</cp:revision>
  <cp:lastPrinted>2020-09-30T03:48:49Z</cp:lastPrinted>
  <dcterms:created xsi:type="dcterms:W3CDTF">2014-01-07T19:02:16Z</dcterms:created>
  <dcterms:modified xsi:type="dcterms:W3CDTF">2023-05-03T11:18:21Z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0x01010031E7D6E78E50264EB2399C066B96ABA5</vt:lpwstr>
  </property>
  <property fmtid="{D5CDD505-2E9C-101B-9397-08002B2CF9AE}" pid="3" name="IsMyDocuments">
    <vt:bool>true</vt:bool>
  </property>
</Properties>
</file>