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0" r:id="rId2"/>
    <p:sldMasterId id="2147483689" r:id="rId3"/>
  </p:sldMasterIdLst>
  <p:notesMasterIdLst>
    <p:notesMasterId r:id="rId14"/>
  </p:notesMasterIdLst>
  <p:handoutMasterIdLst>
    <p:handoutMasterId r:id="rId15"/>
  </p:handoutMasterIdLst>
  <p:sldIdLst>
    <p:sldId id="260" r:id="rId4"/>
    <p:sldId id="262" r:id="rId5"/>
    <p:sldId id="283" r:id="rId6"/>
    <p:sldId id="284" r:id="rId7"/>
    <p:sldId id="285" r:id="rId8"/>
    <p:sldId id="286" r:id="rId9"/>
    <p:sldId id="276" r:id="rId10"/>
    <p:sldId id="287" r:id="rId11"/>
    <p:sldId id="273" r:id="rId12"/>
    <p:sldId id="27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366" autoAdjust="0"/>
  </p:normalViewPr>
  <p:slideViewPr>
    <p:cSldViewPr snapToGrid="0" showGuides="1">
      <p:cViewPr varScale="1">
        <p:scale>
          <a:sx n="73" d="100"/>
          <a:sy n="73" d="100"/>
        </p:scale>
        <p:origin x="984" y="66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D27D2-B476-4B72-8499-8079863770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7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3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0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4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0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30744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73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1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Obdélník 1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4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7A7-C635-4F7D-8AFA-5A874562A2E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ject 2"/>
          <p:cNvSpPr/>
          <p:nvPr userDrawn="1"/>
        </p:nvSpPr>
        <p:spPr>
          <a:xfrm>
            <a:off x="531000" y="1491552"/>
            <a:ext cx="8613000" cy="4432160"/>
          </a:xfrm>
          <a:custGeom>
            <a:avLst/>
            <a:gdLst/>
            <a:ahLst/>
            <a:cxnLst/>
            <a:rect l="l" t="t" r="r" b="b"/>
            <a:pathLst>
              <a:path w="8613000" h="4432160">
                <a:moveTo>
                  <a:pt x="0" y="4432160"/>
                </a:moveTo>
                <a:lnTo>
                  <a:pt x="8613000" y="4432160"/>
                </a:lnTo>
                <a:lnTo>
                  <a:pt x="8613000" y="0"/>
                </a:lnTo>
                <a:lnTo>
                  <a:pt x="0" y="0"/>
                </a:lnTo>
                <a:lnTo>
                  <a:pt x="0" y="4432160"/>
                </a:lnTo>
                <a:close/>
              </a:path>
            </a:pathLst>
          </a:custGeom>
          <a:solidFill>
            <a:srgbClr val="EDF4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 userDrawn="1"/>
        </p:nvSpPr>
        <p:spPr>
          <a:xfrm>
            <a:off x="5615991" y="1279069"/>
            <a:ext cx="3528009" cy="4810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43556" y="1950607"/>
            <a:ext cx="5163967" cy="516971"/>
          </a:xfrm>
        </p:spPr>
        <p:txBody>
          <a:bodyPr anchor="t">
            <a:normAutofit/>
          </a:bodyPr>
          <a:lstStyle>
            <a:lvl1pPr>
              <a:defRPr sz="19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idx="13"/>
          </p:nvPr>
        </p:nvSpPr>
        <p:spPr>
          <a:xfrm>
            <a:off x="943556" y="2488616"/>
            <a:ext cx="4584185" cy="3167753"/>
          </a:xfrm>
        </p:spPr>
        <p:txBody>
          <a:bodyPr/>
          <a:lstStyle>
            <a:lvl1pPr marL="252000" indent="-252000"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/>
            </a:lvl1pPr>
            <a:lvl2pPr marL="432000" indent="-180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/>
            </a:lvl2pPr>
            <a:lvl3pPr marL="432000" indent="-180000"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/>
            </a:lvl3pPr>
            <a:lvl4pPr marL="172800" indent="-172800"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/>
            </a:lvl4pPr>
            <a:lvl5pPr marL="172800" indent="-172800"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27225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5161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429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0531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7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29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844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41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4931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10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6844284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4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6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6000" y="1224000"/>
            <a:ext cx="5075292" cy="1522800"/>
          </a:xfrm>
        </p:spPr>
        <p:txBody>
          <a:bodyPr/>
          <a:lstStyle/>
          <a:p>
            <a:r>
              <a:rPr lang="en-GB" sz="2800" b="1" cap="none" dirty="0"/>
              <a:t>Brno Declaration                                           on Fostering a Global Ecosystem of Research Infrastructures</a:t>
            </a:r>
            <a:endParaRPr lang="en-GB" sz="28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5998" y="5891842"/>
            <a:ext cx="5075292" cy="4140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SzTx/>
              <a:buFont typeface="Calibri Light" panose="020F0302020204030204" pitchFamily="34" charset="0"/>
              <a:buNone/>
              <a:tabLst/>
              <a:defRPr/>
            </a:pPr>
            <a:r>
              <a:rPr kumimoji="0" lang="en-GB" sz="1200" b="0" i="1" u="none" strike="noStrike" kern="1200" cap="none" spc="0" normalizeH="0" baseline="0" dirty="0">
                <a:ln>
                  <a:noFill/>
                </a:ln>
                <a:solidFill>
                  <a:srgbClr val="87888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International Conference on Research Infrastructures (ICRI)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SzTx/>
              <a:buFont typeface="Calibri Light" panose="020F0302020204030204" pitchFamily="34" charset="0"/>
              <a:buNone/>
              <a:tabLst/>
              <a:defRPr/>
            </a:pPr>
            <a:r>
              <a:rPr lang="en-GB" sz="1200" i="1" cap="none" dirty="0"/>
              <a:t>19–21 October 2022, </a:t>
            </a:r>
            <a:r>
              <a:rPr lang="cs-CZ" sz="1200" i="1" cap="none" dirty="0"/>
              <a:t>Brno</a:t>
            </a:r>
            <a:r>
              <a:rPr lang="en-GB" sz="1200" i="1" cap="none" dirty="0"/>
              <a:t>, Czech Republic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87888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en-GB" sz="1200" i="1" cap="none" dirty="0"/>
          </a:p>
        </p:txBody>
      </p:sp>
    </p:spTree>
    <p:extLst>
      <p:ext uri="{BB962C8B-B14F-4D97-AF65-F5344CB8AC3E}">
        <p14:creationId xmlns:p14="http://schemas.microsoft.com/office/powerpoint/2010/main" val="316415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104523" y="3212053"/>
            <a:ext cx="6934954" cy="1808681"/>
          </a:xfrm>
        </p:spPr>
        <p:txBody>
          <a:bodyPr/>
          <a:lstStyle/>
          <a:p>
            <a:pPr marL="108000" indent="0" algn="ctr">
              <a:spcAft>
                <a:spcPts val="0"/>
              </a:spcAft>
              <a:buNone/>
            </a:pPr>
            <a:endParaRPr lang="cs-CZ" sz="1600" b="1" cap="small" dirty="0">
              <a:solidFill>
                <a:schemeClr val="bg1"/>
              </a:solidFill>
              <a:latin typeface="+mn-lt"/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cs-CZ" sz="1600" b="1" cap="small" dirty="0">
                <a:solidFill>
                  <a:schemeClr val="bg1"/>
                </a:solidFill>
                <a:latin typeface="+mn-lt"/>
              </a:rPr>
              <a:t>Mr VÁCLAV VELČOVSKÝ</a:t>
            </a:r>
            <a:br>
              <a:rPr lang="cs-CZ" sz="1600" cap="small" dirty="0">
                <a:solidFill>
                  <a:schemeClr val="bg1"/>
                </a:solidFill>
                <a:latin typeface="+mn-lt"/>
              </a:rPr>
            </a:br>
            <a:r>
              <a:rPr lang="en-GB" sz="1600" cap="small" dirty="0">
                <a:solidFill>
                  <a:schemeClr val="bg1"/>
                </a:solidFill>
                <a:latin typeface="+mn-lt"/>
              </a:rPr>
              <a:t>Deputy Minister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 </a:t>
            </a:r>
            <a:endParaRPr lang="en-GB" sz="1600" cap="small" dirty="0">
              <a:solidFill>
                <a:schemeClr val="bg1"/>
              </a:solidFill>
              <a:latin typeface="+mn-lt"/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en-GB" sz="1600" cap="small" dirty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1600" cap="small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1600" cap="small" dirty="0">
                <a:solidFill>
                  <a:schemeClr val="bg1"/>
                </a:solidFill>
                <a:latin typeface="+mn-lt"/>
              </a:rPr>
              <a:t>European Union</a:t>
            </a:r>
            <a:r>
              <a:rPr lang="en-US" sz="1600" cap="small" dirty="0">
                <a:solidFill>
                  <a:schemeClr val="bg1"/>
                </a:solidFill>
                <a:latin typeface="+mn-lt"/>
              </a:rPr>
              <a:t>, International Affairs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cap="small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GB" sz="1600" cap="small" dirty="0">
                <a:solidFill>
                  <a:schemeClr val="bg1"/>
                </a:solidFill>
                <a:latin typeface="+mn-lt"/>
              </a:rPr>
              <a:t>the 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EU </a:t>
            </a:r>
            <a:r>
              <a:rPr lang="en-GB" sz="1600" cap="small" dirty="0">
                <a:solidFill>
                  <a:schemeClr val="bg1"/>
                </a:solidFill>
                <a:latin typeface="+mn-lt"/>
              </a:rPr>
              <a:t>Cohesion Policy Funds</a:t>
            </a:r>
          </a:p>
          <a:p>
            <a:pPr marL="108000" indent="0" algn="ctr">
              <a:spcAft>
                <a:spcPts val="0"/>
              </a:spcAft>
              <a:buNone/>
            </a:pPr>
            <a:endParaRPr lang="cs-CZ" sz="1600" cap="small" dirty="0">
              <a:solidFill>
                <a:schemeClr val="bg1"/>
              </a:solidFill>
              <a:latin typeface="+mn-lt"/>
            </a:endParaRPr>
          </a:p>
          <a:p>
            <a:pPr marL="108000" indent="0" algn="ctr">
              <a:spcAft>
                <a:spcPts val="0"/>
              </a:spcAft>
              <a:buNone/>
            </a:pPr>
            <a:r>
              <a:rPr lang="cs-CZ" sz="1600" cap="small" dirty="0">
                <a:solidFill>
                  <a:schemeClr val="bg1"/>
                </a:solidFill>
                <a:latin typeface="+mn-lt"/>
              </a:rPr>
              <a:t>Office</a:t>
            </a:r>
            <a:r>
              <a:rPr lang="de-DE" sz="1600" cap="small" dirty="0">
                <a:solidFill>
                  <a:schemeClr val="bg1"/>
                </a:solidFill>
                <a:latin typeface="+mn-lt"/>
              </a:rPr>
              <a:t>: +420 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234</a:t>
            </a:r>
            <a:r>
              <a:rPr lang="de-DE" sz="1600" cap="small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812</a:t>
            </a:r>
            <a:r>
              <a:rPr lang="de-DE" sz="1600" cap="small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600" cap="small" dirty="0">
                <a:solidFill>
                  <a:schemeClr val="bg1"/>
                </a:solidFill>
                <a:latin typeface="+mn-lt"/>
              </a:rPr>
              <a:t>250</a:t>
            </a:r>
          </a:p>
          <a:p>
            <a:pPr marL="108000" indent="0" algn="ctr">
              <a:spcAft>
                <a:spcPts val="0"/>
              </a:spcAft>
              <a:buNone/>
            </a:pPr>
            <a:r>
              <a:rPr lang="cs-CZ" sz="1600" cap="small" dirty="0">
                <a:solidFill>
                  <a:schemeClr val="bg1"/>
                </a:solidFill>
                <a:latin typeface="+mn-lt"/>
              </a:rPr>
              <a:t>E-mail: Vaclav.Velcovsky@msmt.cz</a:t>
            </a:r>
          </a:p>
          <a:p>
            <a:pPr marL="108000" indent="0" algn="ctr">
              <a:spcAft>
                <a:spcPts val="0"/>
              </a:spcAft>
              <a:buNone/>
            </a:pPr>
            <a:endParaRPr lang="cs-CZ" sz="1600" cap="small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CAAB162-3A15-444B-BEBC-E120218C18B1}"/>
              </a:ext>
            </a:extLst>
          </p:cNvPr>
          <p:cNvSpPr txBox="1">
            <a:spLocks/>
          </p:cNvSpPr>
          <p:nvPr/>
        </p:nvSpPr>
        <p:spPr>
          <a:xfrm>
            <a:off x="349321" y="2545208"/>
            <a:ext cx="8445357" cy="687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SzTx/>
              <a:buFont typeface="Calibri Light" panose="020F0302020204030204" pitchFamily="34" charset="0"/>
              <a:buNone/>
              <a:tabLst/>
              <a:defRPr/>
            </a:pPr>
            <a:r>
              <a:rPr kumimoji="0" lang="en-GB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very much for your attention</a:t>
            </a:r>
            <a:r>
              <a:rPr kumimoji="0" lang="cs-CZ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622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2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sz="2000" b="1" cap="small" dirty="0"/>
              <a:t>1. </a:t>
            </a:r>
            <a:r>
              <a:rPr lang="en-US" sz="2000" b="1" cap="small" dirty="0"/>
              <a:t>Introduction</a:t>
            </a:r>
            <a:r>
              <a:rPr lang="en-GB" sz="2000" b="1" cap="small" dirty="0"/>
              <a:t> 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47200" y="1172184"/>
            <a:ext cx="5946906" cy="498096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Context</a:t>
            </a:r>
            <a:endParaRPr lang="cs-CZ" sz="1500" b="1" cap="small" dirty="0">
              <a:latin typeface="+mn-lt"/>
            </a:endParaRP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infrastructures (RI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among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top priorities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Presidency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Czech Republic of the Council of the EU in the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2nd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half of 2022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dirty="0">
                <a:solidFill>
                  <a:prstClr val="black"/>
                </a:solidFill>
                <a:latin typeface="Calibri" panose="020F0502020204030204"/>
              </a:rPr>
              <a:t>Council Conclusions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 – Policy orientations encouraging consolidation, integration and further advancement of the European RI ecosystem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Brno Declaration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Complementary political document to the Council Conclusions, approaching the RI stakeholders from around the world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Objectives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+mn-lt"/>
              </a:rPr>
              <a:t>Acknowledge</a:t>
            </a:r>
            <a:r>
              <a:rPr lang="en-US" sz="1400" dirty="0">
                <a:latin typeface="+mn-lt"/>
              </a:rPr>
              <a:t> the </a:t>
            </a:r>
            <a:r>
              <a:rPr lang="en-US" sz="1400" b="1" dirty="0">
                <a:latin typeface="+mn-lt"/>
              </a:rPr>
              <a:t>key attributes</a:t>
            </a:r>
            <a:r>
              <a:rPr lang="en-US" sz="1400" dirty="0">
                <a:latin typeface="+mn-lt"/>
              </a:rPr>
              <a:t> of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lang="en-US" sz="1400" dirty="0">
                <a:latin typeface="+mn-lt"/>
              </a:rPr>
              <a:t>constructed and operated in all research disciplines and across all </a:t>
            </a:r>
            <a:r>
              <a:rPr lang="en-GB" sz="1400" dirty="0">
                <a:latin typeface="+mn-lt"/>
              </a:rPr>
              <a:t>scientific and technological</a:t>
            </a:r>
            <a:r>
              <a:rPr lang="en-US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domains</a:t>
            </a:r>
            <a:endParaRPr lang="cs-CZ" sz="1400" dirty="0">
              <a:latin typeface="+mn-lt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+mn-lt"/>
              </a:rPr>
              <a:t>Invite the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RI </a:t>
            </a:r>
            <a:r>
              <a:rPr lang="en-US" sz="1400" dirty="0">
                <a:latin typeface="+mn-lt"/>
              </a:rPr>
              <a:t>policy-makers and funders, operators and users, and other stakeholders</a:t>
            </a:r>
            <a:r>
              <a:rPr lang="cs-CZ" sz="1400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including outside </a:t>
            </a:r>
            <a:r>
              <a:rPr lang="en-US" sz="1400" dirty="0">
                <a:latin typeface="+mn-lt"/>
              </a:rPr>
              <a:t>research and innovation </a:t>
            </a:r>
            <a:r>
              <a:rPr lang="cs-CZ" sz="1400" dirty="0">
                <a:latin typeface="+mn-lt"/>
              </a:rPr>
              <a:t>(R&amp;I),</a:t>
            </a:r>
            <a:r>
              <a:rPr lang="en-US" sz="1400" dirty="0">
                <a:latin typeface="+mn-lt"/>
              </a:rPr>
              <a:t> to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foster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   </a:t>
            </a:r>
            <a:r>
              <a:rPr lang="en-US" sz="1400" dirty="0">
                <a:latin typeface="+mn-lt"/>
              </a:rPr>
              <a:t>a </a:t>
            </a:r>
            <a:r>
              <a:rPr lang="en-US" sz="1400" b="1" dirty="0">
                <a:latin typeface="+mn-lt"/>
              </a:rPr>
              <a:t>global </a:t>
            </a:r>
            <a:r>
              <a:rPr lang="cs-CZ" sz="1400" b="1" dirty="0">
                <a:latin typeface="+mn-lt"/>
              </a:rPr>
              <a:t>RI</a:t>
            </a:r>
            <a:r>
              <a:rPr lang="en-US" sz="1400" b="1" dirty="0">
                <a:latin typeface="+mn-lt"/>
              </a:rPr>
              <a:t> ecosystem</a:t>
            </a:r>
            <a:r>
              <a:rPr lang="cs-CZ" sz="1400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including both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large-scale installations, and mid- and small-sized </a:t>
            </a:r>
            <a:r>
              <a:rPr lang="en-US" sz="1400" dirty="0">
                <a:latin typeface="+mn-lt"/>
              </a:rPr>
              <a:t>RIs</a:t>
            </a:r>
            <a:r>
              <a:rPr lang="en-GB" sz="1400" dirty="0">
                <a:latin typeface="+mn-lt"/>
              </a:rPr>
              <a:t>, as well as single-sited</a:t>
            </a:r>
            <a:r>
              <a:rPr lang="cs-CZ" sz="1400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distributed, and virtual </a:t>
            </a:r>
            <a:r>
              <a:rPr lang="en-US" sz="1400" dirty="0">
                <a:latin typeface="+mn-lt"/>
              </a:rPr>
              <a:t>RIs</a:t>
            </a:r>
            <a:endParaRPr lang="en-GB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Endorsement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+mn-lt"/>
              </a:rPr>
              <a:t>Political support by the </a:t>
            </a:r>
            <a:r>
              <a:rPr lang="cs-CZ" sz="1400" b="1" dirty="0">
                <a:latin typeface="+mn-lt"/>
              </a:rPr>
              <a:t>EU </a:t>
            </a:r>
            <a:r>
              <a:rPr lang="en-GB" sz="1400" b="1" dirty="0">
                <a:latin typeface="+mn-lt"/>
              </a:rPr>
              <a:t>Member States and European </a:t>
            </a:r>
            <a:r>
              <a:rPr lang="cs-CZ" sz="1400" b="1" dirty="0">
                <a:latin typeface="+mn-lt"/>
              </a:rPr>
              <a:t>                </a:t>
            </a:r>
            <a:r>
              <a:rPr lang="en-GB" sz="1400" b="1" dirty="0">
                <a:latin typeface="+mn-lt"/>
              </a:rPr>
              <a:t>Commission</a:t>
            </a:r>
            <a:r>
              <a:rPr lang="en-GB" sz="1400" dirty="0">
                <a:latin typeface="+mn-lt"/>
              </a:rPr>
              <a:t> through an endorsement letter issued for the </a:t>
            </a:r>
            <a:r>
              <a:rPr lang="cs-CZ" sz="1400" dirty="0">
                <a:latin typeface="+mn-lt"/>
              </a:rPr>
              <a:t>                               </a:t>
            </a:r>
            <a:r>
              <a:rPr lang="en-GB" sz="1400" dirty="0">
                <a:latin typeface="+mn-lt"/>
              </a:rPr>
              <a:t>Presidency of the Czech Republic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of the Council of the </a:t>
            </a:r>
            <a:r>
              <a:rPr lang="cs-CZ" sz="1400" dirty="0">
                <a:latin typeface="+mn-lt"/>
              </a:rPr>
              <a:t>EU</a:t>
            </a:r>
            <a:endParaRPr lang="en-GB" sz="1400" dirty="0">
              <a:latin typeface="+mn-lt"/>
            </a:endParaRPr>
          </a:p>
        </p:txBody>
      </p:sp>
      <p:sp>
        <p:nvSpPr>
          <p:cNvPr id="6" name="Kosoúhelník 11">
            <a:extLst>
              <a:ext uri="{FF2B5EF4-FFF2-40B4-BE49-F238E27FC236}">
                <a16:creationId xmlns:a16="http://schemas.microsoft.com/office/drawing/2014/main" id="{731DFF2F-FD59-CA8B-4598-E5071FC0601B}"/>
              </a:ext>
            </a:extLst>
          </p:cNvPr>
          <p:cNvSpPr/>
          <p:nvPr/>
        </p:nvSpPr>
        <p:spPr>
          <a:xfrm>
            <a:off x="6259660" y="1446463"/>
            <a:ext cx="3187635" cy="4379305"/>
          </a:xfrm>
          <a:custGeom>
            <a:avLst/>
            <a:gdLst>
              <a:gd name="connsiteX0" fmla="*/ 0 w 9830059"/>
              <a:gd name="connsiteY0" fmla="*/ 4376000 h 4376000"/>
              <a:gd name="connsiteX1" fmla="*/ 1094000 w 9830059"/>
              <a:gd name="connsiteY1" fmla="*/ 0 h 4376000"/>
              <a:gd name="connsiteX2" fmla="*/ 9830059 w 9830059"/>
              <a:gd name="connsiteY2" fmla="*/ 0 h 4376000"/>
              <a:gd name="connsiteX3" fmla="*/ 8736059 w 9830059"/>
              <a:gd name="connsiteY3" fmla="*/ 4376000 h 4376000"/>
              <a:gd name="connsiteX4" fmla="*/ 0 w 9830059"/>
              <a:gd name="connsiteY4" fmla="*/ 4376000 h 4376000"/>
              <a:gd name="connsiteX0" fmla="*/ 0 w 8736059"/>
              <a:gd name="connsiteY0" fmla="*/ 4385525 h 4385525"/>
              <a:gd name="connsiteX1" fmla="*/ 1094000 w 8736059"/>
              <a:gd name="connsiteY1" fmla="*/ 9525 h 4385525"/>
              <a:gd name="connsiteX2" fmla="*/ 3934084 w 8736059"/>
              <a:gd name="connsiteY2" fmla="*/ 0 h 4385525"/>
              <a:gd name="connsiteX3" fmla="*/ 8736059 w 8736059"/>
              <a:gd name="connsiteY3" fmla="*/ 4385525 h 4385525"/>
              <a:gd name="connsiteX4" fmla="*/ 0 w 8736059"/>
              <a:gd name="connsiteY4" fmla="*/ 4385525 h 4385525"/>
              <a:gd name="connsiteX0" fmla="*/ 0 w 3934084"/>
              <a:gd name="connsiteY0" fmla="*/ 4385525 h 4385525"/>
              <a:gd name="connsiteX1" fmla="*/ 1094000 w 3934084"/>
              <a:gd name="connsiteY1" fmla="*/ 9525 h 4385525"/>
              <a:gd name="connsiteX2" fmla="*/ 3934084 w 3934084"/>
              <a:gd name="connsiteY2" fmla="*/ 0 h 4385525"/>
              <a:gd name="connsiteX3" fmla="*/ 3859259 w 3934084"/>
              <a:gd name="connsiteY3" fmla="*/ 4385525 h 4385525"/>
              <a:gd name="connsiteX4" fmla="*/ 0 w 3934084"/>
              <a:gd name="connsiteY4" fmla="*/ 4385525 h 4385525"/>
              <a:gd name="connsiteX0" fmla="*/ 0 w 3934084"/>
              <a:gd name="connsiteY0" fmla="*/ 4385525 h 4385525"/>
              <a:gd name="connsiteX1" fmla="*/ 1094000 w 3934084"/>
              <a:gd name="connsiteY1" fmla="*/ 9525 h 4385525"/>
              <a:gd name="connsiteX2" fmla="*/ 3934084 w 3934084"/>
              <a:gd name="connsiteY2" fmla="*/ 0 h 4385525"/>
              <a:gd name="connsiteX3" fmla="*/ 3181234 w 3934084"/>
              <a:gd name="connsiteY3" fmla="*/ 4379305 h 4385525"/>
              <a:gd name="connsiteX4" fmla="*/ 0 w 3934084"/>
              <a:gd name="connsiteY4" fmla="*/ 4385525 h 4385525"/>
              <a:gd name="connsiteX0" fmla="*/ 0 w 3187635"/>
              <a:gd name="connsiteY0" fmla="*/ 4379305 h 4379305"/>
              <a:gd name="connsiteX1" fmla="*/ 1094000 w 3187635"/>
              <a:gd name="connsiteY1" fmla="*/ 3305 h 4379305"/>
              <a:gd name="connsiteX2" fmla="*/ 3187635 w 3187635"/>
              <a:gd name="connsiteY2" fmla="*/ 0 h 4379305"/>
              <a:gd name="connsiteX3" fmla="*/ 3181234 w 3187635"/>
              <a:gd name="connsiteY3" fmla="*/ 4373085 h 4379305"/>
              <a:gd name="connsiteX4" fmla="*/ 0 w 3187635"/>
              <a:gd name="connsiteY4" fmla="*/ 4379305 h 437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635" h="4379305">
                <a:moveTo>
                  <a:pt x="0" y="4379305"/>
                </a:moveTo>
                <a:lnTo>
                  <a:pt x="1094000" y="3305"/>
                </a:lnTo>
                <a:lnTo>
                  <a:pt x="3187635" y="0"/>
                </a:lnTo>
                <a:cubicBezTo>
                  <a:pt x="3185501" y="1457695"/>
                  <a:pt x="3183368" y="2915390"/>
                  <a:pt x="3181234" y="4373085"/>
                </a:cubicBezTo>
                <a:lnTo>
                  <a:pt x="0" y="43793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7" name="Kosoúhelník 11">
            <a:extLst>
              <a:ext uri="{FF2B5EF4-FFF2-40B4-BE49-F238E27FC236}">
                <a16:creationId xmlns:a16="http://schemas.microsoft.com/office/drawing/2014/main" id="{264AEFC6-179D-85F6-A5DC-55169048A1BD}"/>
              </a:ext>
            </a:extLst>
          </p:cNvPr>
          <p:cNvSpPr/>
          <p:nvPr/>
        </p:nvSpPr>
        <p:spPr>
          <a:xfrm>
            <a:off x="6994252" y="962360"/>
            <a:ext cx="2446260" cy="3805645"/>
          </a:xfrm>
          <a:custGeom>
            <a:avLst/>
            <a:gdLst>
              <a:gd name="connsiteX0" fmla="*/ 0 w 9830059"/>
              <a:gd name="connsiteY0" fmla="*/ 4376000 h 4376000"/>
              <a:gd name="connsiteX1" fmla="*/ 1094000 w 9830059"/>
              <a:gd name="connsiteY1" fmla="*/ 0 h 4376000"/>
              <a:gd name="connsiteX2" fmla="*/ 9830059 w 9830059"/>
              <a:gd name="connsiteY2" fmla="*/ 0 h 4376000"/>
              <a:gd name="connsiteX3" fmla="*/ 8736059 w 9830059"/>
              <a:gd name="connsiteY3" fmla="*/ 4376000 h 4376000"/>
              <a:gd name="connsiteX4" fmla="*/ 0 w 9830059"/>
              <a:gd name="connsiteY4" fmla="*/ 4376000 h 4376000"/>
              <a:gd name="connsiteX0" fmla="*/ 0 w 8736059"/>
              <a:gd name="connsiteY0" fmla="*/ 4385525 h 4385525"/>
              <a:gd name="connsiteX1" fmla="*/ 1094000 w 8736059"/>
              <a:gd name="connsiteY1" fmla="*/ 9525 h 4385525"/>
              <a:gd name="connsiteX2" fmla="*/ 3934084 w 8736059"/>
              <a:gd name="connsiteY2" fmla="*/ 0 h 4385525"/>
              <a:gd name="connsiteX3" fmla="*/ 8736059 w 8736059"/>
              <a:gd name="connsiteY3" fmla="*/ 4385525 h 4385525"/>
              <a:gd name="connsiteX4" fmla="*/ 0 w 8736059"/>
              <a:gd name="connsiteY4" fmla="*/ 4385525 h 4385525"/>
              <a:gd name="connsiteX0" fmla="*/ 0 w 3934084"/>
              <a:gd name="connsiteY0" fmla="*/ 4385525 h 4385525"/>
              <a:gd name="connsiteX1" fmla="*/ 1094000 w 3934084"/>
              <a:gd name="connsiteY1" fmla="*/ 9525 h 4385525"/>
              <a:gd name="connsiteX2" fmla="*/ 3934084 w 3934084"/>
              <a:gd name="connsiteY2" fmla="*/ 0 h 4385525"/>
              <a:gd name="connsiteX3" fmla="*/ 3859259 w 3934084"/>
              <a:gd name="connsiteY3" fmla="*/ 4385525 h 4385525"/>
              <a:gd name="connsiteX4" fmla="*/ 0 w 3934084"/>
              <a:gd name="connsiteY4" fmla="*/ 4385525 h 4385525"/>
              <a:gd name="connsiteX0" fmla="*/ 0 w 3859259"/>
              <a:gd name="connsiteY0" fmla="*/ 4378369 h 4378369"/>
              <a:gd name="connsiteX1" fmla="*/ 1094000 w 3859259"/>
              <a:gd name="connsiteY1" fmla="*/ 2369 h 4378369"/>
              <a:gd name="connsiteX2" fmla="*/ 2810508 w 3859259"/>
              <a:gd name="connsiteY2" fmla="*/ 0 h 4378369"/>
              <a:gd name="connsiteX3" fmla="*/ 3859259 w 3859259"/>
              <a:gd name="connsiteY3" fmla="*/ 4378369 h 4378369"/>
              <a:gd name="connsiteX4" fmla="*/ 0 w 3859259"/>
              <a:gd name="connsiteY4" fmla="*/ 4378369 h 4378369"/>
              <a:gd name="connsiteX0" fmla="*/ 0 w 2814405"/>
              <a:gd name="connsiteY0" fmla="*/ 4378369 h 4378369"/>
              <a:gd name="connsiteX1" fmla="*/ 1094000 w 2814405"/>
              <a:gd name="connsiteY1" fmla="*/ 2369 h 4378369"/>
              <a:gd name="connsiteX2" fmla="*/ 2810508 w 2814405"/>
              <a:gd name="connsiteY2" fmla="*/ 0 h 4378369"/>
              <a:gd name="connsiteX3" fmla="*/ 2814405 w 2814405"/>
              <a:gd name="connsiteY3" fmla="*/ 4378369 h 4378369"/>
              <a:gd name="connsiteX4" fmla="*/ 0 w 2814405"/>
              <a:gd name="connsiteY4" fmla="*/ 4378369 h 437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405" h="4378369">
                <a:moveTo>
                  <a:pt x="0" y="4378369"/>
                </a:moveTo>
                <a:lnTo>
                  <a:pt x="1094000" y="2369"/>
                </a:lnTo>
                <a:lnTo>
                  <a:pt x="2810508" y="0"/>
                </a:lnTo>
                <a:lnTo>
                  <a:pt x="2814405" y="4378369"/>
                </a:lnTo>
                <a:lnTo>
                  <a:pt x="0" y="43783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4DBDCB-2095-6D91-2786-74D0DB4E9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2880" r="23136" b="344"/>
          <a:stretch/>
        </p:blipFill>
        <p:spPr>
          <a:xfrm>
            <a:off x="6499631" y="1119081"/>
            <a:ext cx="4542585" cy="4541384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27498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3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sz="2000" b="1" cap="small" dirty="0"/>
              <a:t>2. </a:t>
            </a:r>
            <a:r>
              <a:rPr lang="en-GB" sz="2000" b="1" cap="small" dirty="0"/>
              <a:t>General Policy Perspectives </a:t>
            </a:r>
            <a:r>
              <a:rPr lang="cs-CZ" sz="2000" b="1" cap="small" dirty="0"/>
              <a:t>(I)</a:t>
            </a:r>
            <a:endParaRPr lang="en-GB" sz="2000" b="1" cap="small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47200" y="1172184"/>
            <a:ext cx="5946906" cy="498096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Contributing to Excellence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+mn-lt"/>
              </a:rPr>
              <a:t>RIs </a:t>
            </a:r>
            <a:r>
              <a:rPr lang="en-GB" sz="1400" dirty="0">
                <a:latin typeface="+mn-lt"/>
              </a:rPr>
              <a:t>are </a:t>
            </a:r>
            <a:r>
              <a:rPr lang="en-GB" sz="1400" b="1" dirty="0">
                <a:latin typeface="+mn-lt"/>
              </a:rPr>
              <a:t>top</a:t>
            </a: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-class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facilities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providing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R&amp;I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unique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  <a:r>
              <a:rPr kumimoji="0" lang="cs-CZ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expertise, experimental devices</a:t>
            </a:r>
            <a:r>
              <a:rPr kumimoji="0" lang="cs-CZ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technical resources</a:t>
            </a:r>
            <a:r>
              <a:rPr kumimoji="0" lang="cs-CZ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GB" sz="1400" dirty="0">
                <a:latin typeface="+mn-lt"/>
              </a:rPr>
              <a:t>as well as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extensive data set</a:t>
            </a:r>
            <a:r>
              <a:rPr kumimoji="0" lang="cs-CZ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collections, and related ICT and computing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Concentrating Resources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bring together a </a:t>
            </a:r>
            <a:r>
              <a:rPr lang="en-GB" sz="1400" b="1" dirty="0">
                <a:latin typeface="+mn-lt"/>
              </a:rPr>
              <a:t>critical mass of scarce resources </a:t>
            </a:r>
            <a:r>
              <a:rPr lang="cs-CZ" sz="1400" dirty="0">
                <a:latin typeface="+mn-lt"/>
              </a:rPr>
              <a:t>(</a:t>
            </a:r>
            <a:r>
              <a:rPr lang="en-GB" sz="1400" dirty="0">
                <a:latin typeface="+mn-lt"/>
              </a:rPr>
              <a:t>human, material</a:t>
            </a:r>
            <a:r>
              <a:rPr lang="cs-CZ" sz="1400" dirty="0">
                <a:latin typeface="+mn-lt"/>
              </a:rPr>
              <a:t>,</a:t>
            </a:r>
            <a:r>
              <a:rPr lang="en-GB" sz="1400" dirty="0">
                <a:latin typeface="+mn-lt"/>
              </a:rPr>
              <a:t> financial</a:t>
            </a:r>
            <a:r>
              <a:rPr lang="cs-CZ" sz="1400" dirty="0">
                <a:latin typeface="+mn-lt"/>
              </a:rPr>
              <a:t>) and </a:t>
            </a:r>
            <a:r>
              <a:rPr lang="en-US" sz="1400" dirty="0">
                <a:latin typeface="+mn-lt"/>
              </a:rPr>
              <a:t>enable </a:t>
            </a:r>
            <a:r>
              <a:rPr lang="en-GB" sz="1400" dirty="0">
                <a:latin typeface="+mn-lt"/>
              </a:rPr>
              <a:t>their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user 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communities</a:t>
            </a:r>
            <a:r>
              <a:rPr lang="en-US" sz="1400" dirty="0">
                <a:latin typeface="+mn-lt"/>
              </a:rPr>
              <a:t> to achieve R&amp;I results that would be very difficult to achieve by individual R&amp;I actors</a:t>
            </a:r>
            <a:r>
              <a:rPr lang="cs-CZ" sz="1400" dirty="0">
                <a:latin typeface="+mn-lt"/>
              </a:rPr>
              <a:t>  </a:t>
            </a:r>
            <a:endParaRPr lang="en-GB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Pioneering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Open Science Policy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operated on the </a:t>
            </a:r>
            <a:r>
              <a:rPr lang="en-GB" sz="1400" b="1" dirty="0">
                <a:latin typeface="+mn-lt"/>
              </a:rPr>
              <a:t>open access policy basis</a:t>
            </a:r>
            <a:r>
              <a:rPr lang="en-GB" sz="1400" dirty="0">
                <a:latin typeface="+mn-lt"/>
              </a:rPr>
              <a:t>, serving users regardless their institutional affiliation and nationality, and sharing </a:t>
            </a:r>
            <a:r>
              <a:rPr lang="en-US" sz="1400" dirty="0">
                <a:latin typeface="+mn-lt"/>
              </a:rPr>
              <a:t>scientific data </a:t>
            </a:r>
            <a:r>
              <a:rPr lang="cs-CZ" sz="1400" dirty="0">
                <a:latin typeface="+mn-lt"/>
              </a:rPr>
              <a:t>   </a:t>
            </a:r>
            <a:r>
              <a:rPr lang="en-GB" sz="1400" dirty="0">
                <a:latin typeface="+mn-lt"/>
              </a:rPr>
              <a:t>in interdisciplinary way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and internationally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pioneer open science policy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Advancing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Regional Development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trigger and accelerate societal and economic development </a:t>
            </a:r>
            <a:r>
              <a:rPr lang="cs-CZ" sz="1400" dirty="0">
                <a:latin typeface="+mn-lt"/>
              </a:rPr>
              <a:t>                               </a:t>
            </a:r>
            <a:r>
              <a:rPr lang="en-GB" sz="1400" dirty="0">
                <a:latin typeface="+mn-lt"/>
              </a:rPr>
              <a:t>of their sites and neighbouring regions by </a:t>
            </a:r>
            <a:r>
              <a:rPr lang="en-GB" sz="1400" b="1" dirty="0">
                <a:latin typeface="+mn-lt"/>
              </a:rPr>
              <a:t>attracting talent</a:t>
            </a:r>
            <a:r>
              <a:rPr lang="cs-CZ" sz="1400" b="1" dirty="0">
                <a:latin typeface="+mn-lt"/>
              </a:rPr>
              <a:t> and </a:t>
            </a:r>
            <a:r>
              <a:rPr lang="en-GB" sz="1400" b="1" dirty="0">
                <a:latin typeface="+mn-lt"/>
              </a:rPr>
              <a:t>investments</a:t>
            </a:r>
            <a:r>
              <a:rPr lang="en-GB" sz="1400" dirty="0">
                <a:latin typeface="+mn-lt"/>
              </a:rPr>
              <a:t>, stimulating supply chains, </a:t>
            </a:r>
            <a:r>
              <a:rPr lang="cs-CZ" sz="1400" dirty="0">
                <a:latin typeface="+mn-lt"/>
              </a:rPr>
              <a:t>and </a:t>
            </a:r>
            <a:r>
              <a:rPr lang="en-GB" sz="1400" dirty="0">
                <a:latin typeface="+mn-lt"/>
              </a:rPr>
              <a:t>amplifying the civil infrastructure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and related services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endParaRPr lang="cs-CZ" sz="1400" dirty="0">
              <a:latin typeface="+mn-lt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3981676-82E1-42E7-B437-2334FA750512}"/>
              </a:ext>
            </a:extLst>
          </p:cNvPr>
          <p:cNvGrpSpPr/>
          <p:nvPr/>
        </p:nvGrpSpPr>
        <p:grpSpPr>
          <a:xfrm>
            <a:off x="6348205" y="1394425"/>
            <a:ext cx="4197691" cy="4069149"/>
            <a:chOff x="6859193" y="1553203"/>
            <a:chExt cx="4197691" cy="4069149"/>
          </a:xfrm>
        </p:grpSpPr>
        <p:sp>
          <p:nvSpPr>
            <p:cNvPr id="10" name="Kosoúhelník 11">
              <a:extLst>
                <a:ext uri="{FF2B5EF4-FFF2-40B4-BE49-F238E27FC236}">
                  <a16:creationId xmlns:a16="http://schemas.microsoft.com/office/drawing/2014/main" id="{149FF713-99E4-1185-2680-9DCBB10664C2}"/>
                </a:ext>
              </a:extLst>
            </p:cNvPr>
            <p:cNvSpPr/>
            <p:nvPr/>
          </p:nvSpPr>
          <p:spPr>
            <a:xfrm>
              <a:off x="7373628" y="1553203"/>
              <a:ext cx="2340478" cy="3803586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206098 w 3934084"/>
                <a:gd name="connsiteY3" fmla="*/ 4385525 h 4385525"/>
                <a:gd name="connsiteX4" fmla="*/ 0 w 3934084"/>
                <a:gd name="connsiteY4" fmla="*/ 4385525 h 4385525"/>
                <a:gd name="connsiteX0" fmla="*/ 0 w 2206098"/>
                <a:gd name="connsiteY0" fmla="*/ 4376000 h 4376000"/>
                <a:gd name="connsiteX1" fmla="*/ 1094000 w 2206098"/>
                <a:gd name="connsiteY1" fmla="*/ 0 h 4376000"/>
                <a:gd name="connsiteX2" fmla="*/ 2202202 w 2206098"/>
                <a:gd name="connsiteY2" fmla="*/ 4788 h 4376000"/>
                <a:gd name="connsiteX3" fmla="*/ 2206098 w 2206098"/>
                <a:gd name="connsiteY3" fmla="*/ 4376000 h 4376000"/>
                <a:gd name="connsiteX4" fmla="*/ 0 w 2206098"/>
                <a:gd name="connsiteY4" fmla="*/ 4376000 h 4376000"/>
                <a:gd name="connsiteX0" fmla="*/ 0 w 2202262"/>
                <a:gd name="connsiteY0" fmla="*/ 4376000 h 4376000"/>
                <a:gd name="connsiteX1" fmla="*/ 1094000 w 2202262"/>
                <a:gd name="connsiteY1" fmla="*/ 0 h 4376000"/>
                <a:gd name="connsiteX2" fmla="*/ 2202202 w 2202262"/>
                <a:gd name="connsiteY2" fmla="*/ 4788 h 4376000"/>
                <a:gd name="connsiteX3" fmla="*/ 2184629 w 2202262"/>
                <a:gd name="connsiteY3" fmla="*/ 4376000 h 4376000"/>
                <a:gd name="connsiteX4" fmla="*/ 0 w 2202262"/>
                <a:gd name="connsiteY4" fmla="*/ 4376000 h 4376000"/>
                <a:gd name="connsiteX0" fmla="*/ 0 w 2674414"/>
                <a:gd name="connsiteY0" fmla="*/ 4377190 h 4377190"/>
                <a:gd name="connsiteX1" fmla="*/ 1094000 w 2674414"/>
                <a:gd name="connsiteY1" fmla="*/ 1190 h 4377190"/>
                <a:gd name="connsiteX2" fmla="*/ 2674412 w 2674414"/>
                <a:gd name="connsiteY2" fmla="*/ 0 h 4377190"/>
                <a:gd name="connsiteX3" fmla="*/ 2184629 w 2674414"/>
                <a:gd name="connsiteY3" fmla="*/ 4377190 h 4377190"/>
                <a:gd name="connsiteX4" fmla="*/ 0 w 2674414"/>
                <a:gd name="connsiteY4" fmla="*/ 4377190 h 4377190"/>
                <a:gd name="connsiteX0" fmla="*/ 0 w 2686366"/>
                <a:gd name="connsiteY0" fmla="*/ 4376000 h 4376000"/>
                <a:gd name="connsiteX1" fmla="*/ 1094000 w 2686366"/>
                <a:gd name="connsiteY1" fmla="*/ 0 h 4376000"/>
                <a:gd name="connsiteX2" fmla="*/ 2686365 w 2686366"/>
                <a:gd name="connsiteY2" fmla="*/ 4787 h 4376000"/>
                <a:gd name="connsiteX3" fmla="*/ 2184629 w 2686366"/>
                <a:gd name="connsiteY3" fmla="*/ 4376000 h 4376000"/>
                <a:gd name="connsiteX4" fmla="*/ 0 w 2686366"/>
                <a:gd name="connsiteY4" fmla="*/ 4376000 h 4376000"/>
                <a:gd name="connsiteX0" fmla="*/ 0 w 2692703"/>
                <a:gd name="connsiteY0" fmla="*/ 4376000 h 4376000"/>
                <a:gd name="connsiteX1" fmla="*/ 1094000 w 2692703"/>
                <a:gd name="connsiteY1" fmla="*/ 0 h 4376000"/>
                <a:gd name="connsiteX2" fmla="*/ 2686365 w 2692703"/>
                <a:gd name="connsiteY2" fmla="*/ 4787 h 4376000"/>
                <a:gd name="connsiteX3" fmla="*/ 2692703 w 2692703"/>
                <a:gd name="connsiteY3" fmla="*/ 4376000 h 4376000"/>
                <a:gd name="connsiteX4" fmla="*/ 0 w 2692703"/>
                <a:gd name="connsiteY4" fmla="*/ 4376000 h 43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03" h="4376000">
                  <a:moveTo>
                    <a:pt x="0" y="4376000"/>
                  </a:moveTo>
                  <a:lnTo>
                    <a:pt x="1094000" y="0"/>
                  </a:lnTo>
                  <a:lnTo>
                    <a:pt x="2686365" y="4787"/>
                  </a:lnTo>
                  <a:cubicBezTo>
                    <a:pt x="2687664" y="1461858"/>
                    <a:pt x="2691404" y="2918929"/>
                    <a:pt x="2692703" y="4376000"/>
                  </a:cubicBezTo>
                  <a:lnTo>
                    <a:pt x="0" y="43760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sp>
          <p:nvSpPr>
            <p:cNvPr id="11" name="Kosoúhelník 11">
              <a:extLst>
                <a:ext uri="{FF2B5EF4-FFF2-40B4-BE49-F238E27FC236}">
                  <a16:creationId xmlns:a16="http://schemas.microsoft.com/office/drawing/2014/main" id="{97CFD084-CD5A-5666-7FBF-BB7F8A3DE115}"/>
                </a:ext>
              </a:extLst>
            </p:cNvPr>
            <p:cNvSpPr/>
            <p:nvPr/>
          </p:nvSpPr>
          <p:spPr>
            <a:xfrm>
              <a:off x="6859193" y="1927255"/>
              <a:ext cx="2802910" cy="3695097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835875 w 3934084"/>
                <a:gd name="connsiteY3" fmla="*/ 4385525 h 4385525"/>
                <a:gd name="connsiteX4" fmla="*/ 0 w 3934084"/>
                <a:gd name="connsiteY4" fmla="*/ 4385525 h 4385525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817665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3320039"/>
                <a:gd name="connsiteY0" fmla="*/ 4378369 h 4378369"/>
                <a:gd name="connsiteX1" fmla="*/ 1094000 w 3320039"/>
                <a:gd name="connsiteY1" fmla="*/ 2369 h 4378369"/>
                <a:gd name="connsiteX2" fmla="*/ 2817665 w 3320039"/>
                <a:gd name="connsiteY2" fmla="*/ 0 h 4378369"/>
                <a:gd name="connsiteX3" fmla="*/ 3320039 w 3320039"/>
                <a:gd name="connsiteY3" fmla="*/ 4372392 h 4378369"/>
                <a:gd name="connsiteX4" fmla="*/ 0 w 3320039"/>
                <a:gd name="connsiteY4" fmla="*/ 4378369 h 4378369"/>
                <a:gd name="connsiteX0" fmla="*/ 0 w 3325739"/>
                <a:gd name="connsiteY0" fmla="*/ 4384346 h 4384346"/>
                <a:gd name="connsiteX1" fmla="*/ 1094000 w 3325739"/>
                <a:gd name="connsiteY1" fmla="*/ 8346 h 4384346"/>
                <a:gd name="connsiteX2" fmla="*/ 3325739 w 3325739"/>
                <a:gd name="connsiteY2" fmla="*/ 0 h 4384346"/>
                <a:gd name="connsiteX3" fmla="*/ 3320039 w 3325739"/>
                <a:gd name="connsiteY3" fmla="*/ 4378369 h 4384346"/>
                <a:gd name="connsiteX4" fmla="*/ 0 w 3325739"/>
                <a:gd name="connsiteY4" fmla="*/ 4384346 h 438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739" h="4384346">
                  <a:moveTo>
                    <a:pt x="0" y="4384346"/>
                  </a:moveTo>
                  <a:lnTo>
                    <a:pt x="1094000" y="8346"/>
                  </a:lnTo>
                  <a:lnTo>
                    <a:pt x="3325739" y="0"/>
                  </a:lnTo>
                  <a:lnTo>
                    <a:pt x="3320039" y="4378369"/>
                  </a:lnTo>
                  <a:lnTo>
                    <a:pt x="0" y="438434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B7804704-AC3B-90C1-CA6D-BFFBD60CD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r="14151"/>
            <a:stretch/>
          </p:blipFill>
          <p:spPr>
            <a:xfrm>
              <a:off x="7115554" y="1724947"/>
              <a:ext cx="3941330" cy="3733219"/>
            </a:xfrm>
            <a:prstGeom prst="parallelogram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944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4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sz="2000" b="1" cap="small" dirty="0"/>
              <a:t>2. </a:t>
            </a:r>
            <a:r>
              <a:rPr lang="en-GB" sz="2000" b="1" cap="small" dirty="0"/>
              <a:t>General Policy Perspectives </a:t>
            </a:r>
            <a:r>
              <a:rPr lang="cs-CZ" sz="2000" b="1" cap="small" dirty="0"/>
              <a:t>(II)</a:t>
            </a:r>
            <a:endParaRPr lang="en-GB" sz="2000" b="1" cap="small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47200" y="1172184"/>
            <a:ext cx="5946906" cy="498096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Impacting Society and Economy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 facilitate problem-solving and solution-oriented </a:t>
            </a:r>
            <a:r>
              <a:rPr lang="en-GB" sz="1400" dirty="0">
                <a:latin typeface="+mn-lt"/>
              </a:rPr>
              <a:t>approaches</a:t>
            </a:r>
            <a:r>
              <a:rPr lang="en-US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through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multi-disciplinary and cross-sectorial </a:t>
            </a:r>
            <a:r>
              <a:rPr lang="en-GB" sz="1400" dirty="0">
                <a:latin typeface="+mn-lt"/>
              </a:rPr>
              <a:t>collaboration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in order to</a:t>
            </a:r>
            <a:r>
              <a:rPr lang="en-US" sz="1400" dirty="0">
                <a:latin typeface="+mn-lt"/>
              </a:rPr>
              <a:t> cope with pressing </a:t>
            </a:r>
            <a:r>
              <a:rPr lang="en-US" sz="1400" b="1" dirty="0">
                <a:latin typeface="+mn-lt"/>
              </a:rPr>
              <a:t>social, health, environmental</a:t>
            </a:r>
            <a:r>
              <a:rPr lang="cs-CZ" sz="1400" b="1" dirty="0">
                <a:latin typeface="+mn-lt"/>
              </a:rPr>
              <a:t>,</a:t>
            </a:r>
            <a:r>
              <a:rPr lang="en-US" sz="1400" b="1" dirty="0">
                <a:latin typeface="+mn-lt"/>
              </a:rPr>
              <a:t> economic </a:t>
            </a:r>
            <a:r>
              <a:rPr lang="en-GB" sz="1400" b="1" dirty="0">
                <a:latin typeface="+mn-lt"/>
              </a:rPr>
              <a:t>and other</a:t>
            </a:r>
            <a:r>
              <a:rPr lang="cs-CZ" sz="1400" b="1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challenges</a:t>
            </a:r>
            <a:endParaRPr lang="cs-CZ" sz="1400" b="1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Bridging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Research Gap and Closing Innovation Divide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RIs, by creating geographically well-balanced</a:t>
            </a:r>
            <a:r>
              <a:rPr lang="cs-CZ" sz="1400" dirty="0">
                <a:latin typeface="+mn-lt"/>
              </a:rPr>
              <a:t> </a:t>
            </a:r>
            <a:r>
              <a:rPr lang="en-GB" sz="1400" b="1" dirty="0">
                <a:latin typeface="+mn-lt"/>
              </a:rPr>
              <a:t>networks and</a:t>
            </a:r>
            <a:r>
              <a:rPr lang="en-US" sz="1400" b="1" dirty="0">
                <a:latin typeface="+mn-lt"/>
              </a:rPr>
              <a:t> </a:t>
            </a:r>
            <a:r>
              <a:rPr lang="en-GB" sz="1400" b="1" dirty="0">
                <a:latin typeface="+mn-lt"/>
              </a:rPr>
              <a:t>corridors</a:t>
            </a:r>
            <a:r>
              <a:rPr lang="en-US" sz="1400" b="1" dirty="0">
                <a:latin typeface="+mn-lt"/>
              </a:rPr>
              <a:t> of knowledge hubs</a:t>
            </a:r>
            <a:r>
              <a:rPr lang="en-US" sz="1400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hold a great</a:t>
            </a:r>
            <a:r>
              <a:rPr lang="en-US" sz="1400" dirty="0">
                <a:latin typeface="+mn-lt"/>
              </a:rPr>
              <a:t> potential to help bridge the research gap and close the innovation divide between macro-regions</a:t>
            </a:r>
            <a:endParaRPr lang="cs-CZ" sz="1500" b="1" cap="small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Completing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Critical Infrastructure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+mn-lt"/>
              </a:rPr>
              <a:t>RIs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empower scientists and equip innovators to come up with novel </a:t>
            </a:r>
            <a:r>
              <a:rPr kumimoji="0" lang="cs-CZ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feasible </a:t>
            </a:r>
            <a:r>
              <a:rPr kumimoji="0" lang="en-US" sz="1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to sudden threats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increase the immediate </a:t>
            </a: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 capacity of the society</a:t>
            </a: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deal with acute crisis scenarios</a:t>
            </a:r>
            <a:endParaRPr kumimoji="0" lang="en-GB" sz="1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Facilitating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Science Diplomacy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n-lt"/>
              </a:rPr>
              <a:t>RIs</a:t>
            </a:r>
            <a:r>
              <a:rPr lang="cs-CZ" sz="1400" dirty="0">
                <a:latin typeface="+mn-lt"/>
              </a:rPr>
              <a:t> play </a:t>
            </a:r>
            <a:r>
              <a:rPr lang="en-US" sz="1400" dirty="0">
                <a:latin typeface="+mn-lt"/>
              </a:rPr>
              <a:t>a key role as </a:t>
            </a:r>
            <a:r>
              <a:rPr lang="en-GB" sz="1400" dirty="0">
                <a:latin typeface="+mn-lt"/>
              </a:rPr>
              <a:t>instruments</a:t>
            </a:r>
            <a:r>
              <a:rPr lang="en-US" sz="1400" dirty="0">
                <a:latin typeface="+mn-lt"/>
              </a:rPr>
              <a:t> of science diplomacy, keeping communication channels open and building </a:t>
            </a:r>
            <a:r>
              <a:rPr lang="en-GB" sz="1400" b="1" dirty="0">
                <a:latin typeface="+mn-lt"/>
              </a:rPr>
              <a:t>understanding and </a:t>
            </a:r>
            <a:r>
              <a:rPr lang="cs-CZ" sz="1400" b="1" dirty="0">
                <a:latin typeface="+mn-lt"/>
              </a:rPr>
              <a:t>               </a:t>
            </a:r>
            <a:r>
              <a:rPr lang="en-US" sz="1400" b="1" dirty="0">
                <a:latin typeface="+mn-lt"/>
              </a:rPr>
              <a:t>trust between nations</a:t>
            </a:r>
            <a:r>
              <a:rPr lang="cs-CZ" sz="1400" b="1" dirty="0">
                <a:latin typeface="+mn-lt"/>
              </a:rPr>
              <a:t> </a:t>
            </a:r>
            <a:r>
              <a:rPr lang="en-GB" sz="1400" b="1" dirty="0">
                <a:latin typeface="+mn-lt"/>
              </a:rPr>
              <a:t>and cultures</a:t>
            </a:r>
            <a:r>
              <a:rPr lang="en-US" sz="1400" dirty="0">
                <a:latin typeface="+mn-lt"/>
              </a:rPr>
              <a:t>, including those with difficult </a:t>
            </a:r>
            <a:r>
              <a:rPr lang="cs-CZ" sz="1400" dirty="0">
                <a:latin typeface="+mn-lt"/>
              </a:rPr>
              <a:t>  </a:t>
            </a:r>
            <a:r>
              <a:rPr lang="en-US" sz="1400" dirty="0">
                <a:latin typeface="+mn-lt"/>
              </a:rPr>
              <a:t>political relationships</a:t>
            </a:r>
            <a:endParaRPr lang="en-GB" sz="1400" dirty="0">
              <a:latin typeface="+mn-lt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CB215F6-6E60-0017-A751-27F4B1ED22EB}"/>
              </a:ext>
            </a:extLst>
          </p:cNvPr>
          <p:cNvGrpSpPr/>
          <p:nvPr/>
        </p:nvGrpSpPr>
        <p:grpSpPr>
          <a:xfrm>
            <a:off x="6275673" y="1326938"/>
            <a:ext cx="3979727" cy="4204123"/>
            <a:chOff x="6275673" y="1474136"/>
            <a:chExt cx="3979727" cy="4204123"/>
          </a:xfrm>
        </p:grpSpPr>
        <p:sp>
          <p:nvSpPr>
            <p:cNvPr id="6" name="Kosoúhelník 11">
              <a:extLst>
                <a:ext uri="{FF2B5EF4-FFF2-40B4-BE49-F238E27FC236}">
                  <a16:creationId xmlns:a16="http://schemas.microsoft.com/office/drawing/2014/main" id="{64B1800D-B075-1212-EF7B-ABDA8925E57F}"/>
                </a:ext>
              </a:extLst>
            </p:cNvPr>
            <p:cNvSpPr/>
            <p:nvPr/>
          </p:nvSpPr>
          <p:spPr>
            <a:xfrm>
              <a:off x="6819767" y="1474136"/>
              <a:ext cx="2340478" cy="3803586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206098 w 3934084"/>
                <a:gd name="connsiteY3" fmla="*/ 4385525 h 4385525"/>
                <a:gd name="connsiteX4" fmla="*/ 0 w 3934084"/>
                <a:gd name="connsiteY4" fmla="*/ 4385525 h 4385525"/>
                <a:gd name="connsiteX0" fmla="*/ 0 w 2206098"/>
                <a:gd name="connsiteY0" fmla="*/ 4376000 h 4376000"/>
                <a:gd name="connsiteX1" fmla="*/ 1094000 w 2206098"/>
                <a:gd name="connsiteY1" fmla="*/ 0 h 4376000"/>
                <a:gd name="connsiteX2" fmla="*/ 2202202 w 2206098"/>
                <a:gd name="connsiteY2" fmla="*/ 4788 h 4376000"/>
                <a:gd name="connsiteX3" fmla="*/ 2206098 w 2206098"/>
                <a:gd name="connsiteY3" fmla="*/ 4376000 h 4376000"/>
                <a:gd name="connsiteX4" fmla="*/ 0 w 2206098"/>
                <a:gd name="connsiteY4" fmla="*/ 4376000 h 4376000"/>
                <a:gd name="connsiteX0" fmla="*/ 0 w 2202262"/>
                <a:gd name="connsiteY0" fmla="*/ 4376000 h 4376000"/>
                <a:gd name="connsiteX1" fmla="*/ 1094000 w 2202262"/>
                <a:gd name="connsiteY1" fmla="*/ 0 h 4376000"/>
                <a:gd name="connsiteX2" fmla="*/ 2202202 w 2202262"/>
                <a:gd name="connsiteY2" fmla="*/ 4788 h 4376000"/>
                <a:gd name="connsiteX3" fmla="*/ 2184629 w 2202262"/>
                <a:gd name="connsiteY3" fmla="*/ 4376000 h 4376000"/>
                <a:gd name="connsiteX4" fmla="*/ 0 w 2202262"/>
                <a:gd name="connsiteY4" fmla="*/ 4376000 h 4376000"/>
                <a:gd name="connsiteX0" fmla="*/ 0 w 2674414"/>
                <a:gd name="connsiteY0" fmla="*/ 4377190 h 4377190"/>
                <a:gd name="connsiteX1" fmla="*/ 1094000 w 2674414"/>
                <a:gd name="connsiteY1" fmla="*/ 1190 h 4377190"/>
                <a:gd name="connsiteX2" fmla="*/ 2674412 w 2674414"/>
                <a:gd name="connsiteY2" fmla="*/ 0 h 4377190"/>
                <a:gd name="connsiteX3" fmla="*/ 2184629 w 2674414"/>
                <a:gd name="connsiteY3" fmla="*/ 4377190 h 4377190"/>
                <a:gd name="connsiteX4" fmla="*/ 0 w 2674414"/>
                <a:gd name="connsiteY4" fmla="*/ 4377190 h 4377190"/>
                <a:gd name="connsiteX0" fmla="*/ 0 w 2686366"/>
                <a:gd name="connsiteY0" fmla="*/ 4376000 h 4376000"/>
                <a:gd name="connsiteX1" fmla="*/ 1094000 w 2686366"/>
                <a:gd name="connsiteY1" fmla="*/ 0 h 4376000"/>
                <a:gd name="connsiteX2" fmla="*/ 2686365 w 2686366"/>
                <a:gd name="connsiteY2" fmla="*/ 4787 h 4376000"/>
                <a:gd name="connsiteX3" fmla="*/ 2184629 w 2686366"/>
                <a:gd name="connsiteY3" fmla="*/ 4376000 h 4376000"/>
                <a:gd name="connsiteX4" fmla="*/ 0 w 2686366"/>
                <a:gd name="connsiteY4" fmla="*/ 4376000 h 4376000"/>
                <a:gd name="connsiteX0" fmla="*/ 0 w 2692703"/>
                <a:gd name="connsiteY0" fmla="*/ 4376000 h 4376000"/>
                <a:gd name="connsiteX1" fmla="*/ 1094000 w 2692703"/>
                <a:gd name="connsiteY1" fmla="*/ 0 h 4376000"/>
                <a:gd name="connsiteX2" fmla="*/ 2686365 w 2692703"/>
                <a:gd name="connsiteY2" fmla="*/ 4787 h 4376000"/>
                <a:gd name="connsiteX3" fmla="*/ 2692703 w 2692703"/>
                <a:gd name="connsiteY3" fmla="*/ 4376000 h 4376000"/>
                <a:gd name="connsiteX4" fmla="*/ 0 w 2692703"/>
                <a:gd name="connsiteY4" fmla="*/ 4376000 h 437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03" h="4376000">
                  <a:moveTo>
                    <a:pt x="0" y="4376000"/>
                  </a:moveTo>
                  <a:lnTo>
                    <a:pt x="1094000" y="0"/>
                  </a:lnTo>
                  <a:lnTo>
                    <a:pt x="2686365" y="4787"/>
                  </a:lnTo>
                  <a:cubicBezTo>
                    <a:pt x="2687664" y="1461858"/>
                    <a:pt x="2691404" y="2918929"/>
                    <a:pt x="2692703" y="4376000"/>
                  </a:cubicBezTo>
                  <a:lnTo>
                    <a:pt x="0" y="43760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sp>
          <p:nvSpPr>
            <p:cNvPr id="7" name="Kosoúhelník 11">
              <a:extLst>
                <a:ext uri="{FF2B5EF4-FFF2-40B4-BE49-F238E27FC236}">
                  <a16:creationId xmlns:a16="http://schemas.microsoft.com/office/drawing/2014/main" id="{ABCF499E-41C8-A6ED-D04B-D8577160D920}"/>
                </a:ext>
              </a:extLst>
            </p:cNvPr>
            <p:cNvSpPr/>
            <p:nvPr/>
          </p:nvSpPr>
          <p:spPr>
            <a:xfrm>
              <a:off x="6275673" y="1867419"/>
              <a:ext cx="2890707" cy="3810840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835875 w 3934084"/>
                <a:gd name="connsiteY3" fmla="*/ 4385525 h 4385525"/>
                <a:gd name="connsiteX4" fmla="*/ 0 w 3934084"/>
                <a:gd name="connsiteY4" fmla="*/ 4385525 h 4385525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817665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3320039"/>
                <a:gd name="connsiteY0" fmla="*/ 4378369 h 4378369"/>
                <a:gd name="connsiteX1" fmla="*/ 1094000 w 3320039"/>
                <a:gd name="connsiteY1" fmla="*/ 2369 h 4378369"/>
                <a:gd name="connsiteX2" fmla="*/ 2817665 w 3320039"/>
                <a:gd name="connsiteY2" fmla="*/ 0 h 4378369"/>
                <a:gd name="connsiteX3" fmla="*/ 3320039 w 3320039"/>
                <a:gd name="connsiteY3" fmla="*/ 4372392 h 4378369"/>
                <a:gd name="connsiteX4" fmla="*/ 0 w 3320039"/>
                <a:gd name="connsiteY4" fmla="*/ 4378369 h 4378369"/>
                <a:gd name="connsiteX0" fmla="*/ 0 w 3325739"/>
                <a:gd name="connsiteY0" fmla="*/ 4384346 h 4384346"/>
                <a:gd name="connsiteX1" fmla="*/ 1094000 w 3325739"/>
                <a:gd name="connsiteY1" fmla="*/ 8346 h 4384346"/>
                <a:gd name="connsiteX2" fmla="*/ 3325739 w 3325739"/>
                <a:gd name="connsiteY2" fmla="*/ 0 h 4384346"/>
                <a:gd name="connsiteX3" fmla="*/ 3320039 w 3325739"/>
                <a:gd name="connsiteY3" fmla="*/ 4378369 h 4384346"/>
                <a:gd name="connsiteX4" fmla="*/ 0 w 3325739"/>
                <a:gd name="connsiteY4" fmla="*/ 4384346 h 438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5739" h="4384346">
                  <a:moveTo>
                    <a:pt x="0" y="4384346"/>
                  </a:moveTo>
                  <a:lnTo>
                    <a:pt x="1094000" y="8346"/>
                  </a:lnTo>
                  <a:lnTo>
                    <a:pt x="3325739" y="0"/>
                  </a:lnTo>
                  <a:lnTo>
                    <a:pt x="3320039" y="4378369"/>
                  </a:lnTo>
                  <a:lnTo>
                    <a:pt x="0" y="438434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CC047D60-1C9D-341A-AEAE-98FD0CC6C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8" t="-249" r="12401" b="249"/>
            <a:stretch/>
          </p:blipFill>
          <p:spPr>
            <a:xfrm>
              <a:off x="6549430" y="1650541"/>
              <a:ext cx="3705970" cy="3828018"/>
            </a:xfrm>
            <a:prstGeom prst="parallelogram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5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sz="2000" b="1" cap="small" dirty="0"/>
              <a:t>3. </a:t>
            </a:r>
            <a:r>
              <a:rPr lang="en-GB" sz="2000" b="1" cap="small" dirty="0"/>
              <a:t>Call for Action</a:t>
            </a:r>
            <a:r>
              <a:rPr lang="cs-CZ" sz="2000" b="1" cap="small" dirty="0"/>
              <a:t> (I)</a:t>
            </a:r>
            <a:endParaRPr lang="en-GB" sz="2000" b="1" cap="small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47199" y="1172184"/>
            <a:ext cx="6021551" cy="498096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Converging Sectorial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Policies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latin typeface="+mn-lt"/>
              </a:rPr>
              <a:t>Place</a:t>
            </a:r>
            <a:r>
              <a:rPr lang="en-US" sz="1400" dirty="0">
                <a:latin typeface="+mn-lt"/>
              </a:rPr>
              <a:t> RIs at the forefront of policy-making</a:t>
            </a:r>
            <a:r>
              <a:rPr lang="cs-CZ" sz="14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and</a:t>
            </a:r>
            <a:r>
              <a:rPr lang="cs-CZ" sz="1400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explore convergence of policy-making on RIs with other sectorial policy</a:t>
            </a:r>
            <a:r>
              <a:rPr lang="cs-CZ" sz="1400" b="1" dirty="0">
                <a:latin typeface="+mn-lt"/>
              </a:rPr>
              <a:t> </a:t>
            </a:r>
            <a:r>
              <a:rPr lang="en-GB" sz="1400" b="1" dirty="0">
                <a:latin typeface="+mn-lt"/>
              </a:rPr>
              <a:t>approaches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in areas</a:t>
            </a:r>
            <a:r>
              <a:rPr lang="cs-CZ" sz="1400" dirty="0">
                <a:latin typeface="+mn-lt"/>
              </a:rPr>
              <a:t>,</a:t>
            </a:r>
            <a:r>
              <a:rPr lang="en-US" sz="1400" dirty="0">
                <a:latin typeface="+mn-lt"/>
              </a:rPr>
              <a:t> where RIs </a:t>
            </a:r>
            <a:r>
              <a:rPr lang="en-GB" sz="1400" dirty="0">
                <a:latin typeface="+mn-lt"/>
              </a:rPr>
              <a:t>enable</a:t>
            </a:r>
            <a:r>
              <a:rPr lang="en-US" sz="1400" dirty="0">
                <a:latin typeface="+mn-lt"/>
              </a:rPr>
              <a:t> knowledge-based solutions to </a:t>
            </a:r>
            <a:r>
              <a:rPr lang="en-GB" sz="1400" dirty="0">
                <a:latin typeface="+mn-lt"/>
              </a:rPr>
              <a:t>grand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societal </a:t>
            </a:r>
            <a:r>
              <a:rPr lang="en-GB" sz="1400" dirty="0">
                <a:latin typeface="+mn-lt"/>
              </a:rPr>
              <a:t>needs</a:t>
            </a:r>
            <a:r>
              <a:rPr lang="en-US" sz="1400" dirty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    </a:t>
            </a:r>
            <a:r>
              <a:rPr lang="en-GB" sz="1400" dirty="0">
                <a:latin typeface="+mn-lt"/>
              </a:rPr>
              <a:t>and </a:t>
            </a:r>
            <a:r>
              <a:rPr lang="en-US" sz="1400" dirty="0">
                <a:latin typeface="+mn-lt"/>
              </a:rPr>
              <a:t>help facilitate </a:t>
            </a:r>
            <a:r>
              <a:rPr lang="en-GB" sz="1400" dirty="0">
                <a:latin typeface="+mn-lt"/>
              </a:rPr>
              <a:t>prosperity and well-being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Ensuring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Long-Term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Sustainable Development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b="1" dirty="0">
                <a:latin typeface="+mn-lt"/>
              </a:rPr>
              <a:t>Consider</a:t>
            </a:r>
            <a:r>
              <a:rPr lang="en-US" sz="1400" b="1" dirty="0">
                <a:latin typeface="+mn-lt"/>
              </a:rPr>
              <a:t> RIs a strategic investment and</a:t>
            </a:r>
            <a:r>
              <a:rPr lang="cs-CZ" sz="1400" b="1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long-term commitment</a:t>
            </a:r>
            <a:r>
              <a:rPr lang="en-US" sz="1400" dirty="0">
                <a:latin typeface="+mn-lt"/>
              </a:rPr>
              <a:t> in order to create a stable, reliable and predictable funding environment enabling effective RI financial planning </a:t>
            </a:r>
            <a:r>
              <a:rPr lang="en-GB" sz="1400" dirty="0">
                <a:latin typeface="+mn-lt"/>
              </a:rPr>
              <a:t>throughout</a:t>
            </a:r>
            <a:r>
              <a:rPr lang="en-US" sz="1400" dirty="0">
                <a:latin typeface="+mn-lt"/>
              </a:rPr>
              <a:t> all their life-cycle phases</a:t>
            </a:r>
            <a:endParaRPr lang="cs-CZ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Exploiting Potential of Synergic Funding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Harvest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full 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potential of synergies in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 funding by combining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complementary way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resources allocated to implement research, educational, innovation, industrial, regional and other sectorial policies</a:t>
            </a:r>
            <a:endParaRPr kumimoji="0" lang="en-GB" sz="1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Fostering</a:t>
            </a:r>
            <a:r>
              <a:rPr lang="cs-CZ" sz="1500" b="1" cap="small" dirty="0">
                <a:latin typeface="+mn-lt"/>
              </a:rPr>
              <a:t> </a:t>
            </a:r>
            <a:r>
              <a:rPr lang="en-GB" sz="1500" b="1" cap="small" dirty="0">
                <a:latin typeface="+mn-lt"/>
              </a:rPr>
              <a:t>Global </a:t>
            </a:r>
            <a:r>
              <a:rPr lang="cs-CZ" sz="1500" b="1" cap="small" dirty="0">
                <a:latin typeface="+mn-lt"/>
              </a:rPr>
              <a:t>Research </a:t>
            </a:r>
            <a:r>
              <a:rPr lang="en-GB" sz="1500" b="1" cap="small" dirty="0">
                <a:latin typeface="+mn-lt"/>
              </a:rPr>
              <a:t>Infrastructure</a:t>
            </a:r>
            <a:r>
              <a:rPr lang="cs-CZ" sz="1500" b="1" cap="small" dirty="0">
                <a:latin typeface="+mn-lt"/>
              </a:rPr>
              <a:t> </a:t>
            </a:r>
            <a:r>
              <a:rPr lang="en-US" sz="1500" b="1" cap="small" dirty="0">
                <a:latin typeface="+mn-lt"/>
              </a:rPr>
              <a:t>Ecosystem</a:t>
            </a:r>
          </a:p>
          <a:p>
            <a:pPr marL="612000" marR="0" lvl="2" indent="-18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dirty="0">
                <a:latin typeface="+mn-lt"/>
              </a:rPr>
              <a:t>Incentivise</a:t>
            </a:r>
            <a:r>
              <a:rPr lang="en-US" sz="1400" b="1" dirty="0">
                <a:latin typeface="+mn-lt"/>
              </a:rPr>
              <a:t> networking, clustering and integrating of RIs</a:t>
            </a:r>
            <a:r>
              <a:rPr lang="cs-CZ" sz="1400" b="1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thus</a:t>
            </a:r>
            <a:r>
              <a:rPr lang="cs-CZ" sz="1400" b="1" dirty="0">
                <a:latin typeface="+mn-lt"/>
              </a:rPr>
              <a:t>    </a:t>
            </a:r>
            <a:r>
              <a:rPr lang="en-US" sz="1400" dirty="0">
                <a:latin typeface="+mn-lt"/>
              </a:rPr>
              <a:t>combining </a:t>
            </a:r>
            <a:r>
              <a:rPr lang="cs-CZ" sz="1400" dirty="0">
                <a:latin typeface="+mn-lt"/>
              </a:rPr>
              <a:t>RI</a:t>
            </a:r>
            <a:r>
              <a:rPr lang="en-US" sz="1400" dirty="0">
                <a:latin typeface="+mn-lt"/>
              </a:rPr>
              <a:t> capacities and capabilities at the national, macro-</a:t>
            </a:r>
            <a:r>
              <a:rPr lang="cs-CZ" sz="1400" dirty="0">
                <a:latin typeface="+mn-lt"/>
              </a:rPr>
              <a:t>                  </a:t>
            </a:r>
            <a:r>
              <a:rPr lang="en-US" sz="1400" dirty="0">
                <a:latin typeface="+mn-lt"/>
              </a:rPr>
              <a:t>regional and global levels, and contributing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to the </a:t>
            </a:r>
            <a:r>
              <a:rPr lang="en-GB" sz="1400" dirty="0">
                <a:latin typeface="+mn-lt"/>
              </a:rPr>
              <a:t>development </a:t>
            </a:r>
            <a:r>
              <a:rPr lang="cs-CZ" sz="1400" dirty="0">
                <a:latin typeface="+mn-lt"/>
              </a:rPr>
              <a:t>                              </a:t>
            </a:r>
            <a:r>
              <a:rPr lang="en-GB" sz="1400" dirty="0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an integrated global RI ecosystem</a:t>
            </a:r>
            <a:endParaRPr lang="en-GB" sz="1400" dirty="0">
              <a:latin typeface="+mn-lt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5B87E4E2-8E94-2731-9E6F-3FB4F77D4330}"/>
              </a:ext>
            </a:extLst>
          </p:cNvPr>
          <p:cNvGrpSpPr/>
          <p:nvPr/>
        </p:nvGrpSpPr>
        <p:grpSpPr>
          <a:xfrm>
            <a:off x="6667618" y="1089965"/>
            <a:ext cx="4735328" cy="4678070"/>
            <a:chOff x="7270729" y="1542668"/>
            <a:chExt cx="4148002" cy="4097846"/>
          </a:xfrm>
        </p:grpSpPr>
        <p:sp>
          <p:nvSpPr>
            <p:cNvPr id="10" name="Kosoúhelník 11">
              <a:extLst>
                <a:ext uri="{FF2B5EF4-FFF2-40B4-BE49-F238E27FC236}">
                  <a16:creationId xmlns:a16="http://schemas.microsoft.com/office/drawing/2014/main" id="{26A10144-5118-3969-30E4-ADC4E79D1D21}"/>
                </a:ext>
              </a:extLst>
            </p:cNvPr>
            <p:cNvSpPr/>
            <p:nvPr/>
          </p:nvSpPr>
          <p:spPr>
            <a:xfrm>
              <a:off x="7805927" y="1542668"/>
              <a:ext cx="1662097" cy="3694050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206098 w 3934084"/>
                <a:gd name="connsiteY3" fmla="*/ 4385525 h 4385525"/>
                <a:gd name="connsiteX4" fmla="*/ 0 w 3934084"/>
                <a:gd name="connsiteY4" fmla="*/ 4385525 h 4385525"/>
                <a:gd name="connsiteX0" fmla="*/ 0 w 2206098"/>
                <a:gd name="connsiteY0" fmla="*/ 4376000 h 4376000"/>
                <a:gd name="connsiteX1" fmla="*/ 1094000 w 2206098"/>
                <a:gd name="connsiteY1" fmla="*/ 0 h 4376000"/>
                <a:gd name="connsiteX2" fmla="*/ 2202202 w 2206098"/>
                <a:gd name="connsiteY2" fmla="*/ 4788 h 4376000"/>
                <a:gd name="connsiteX3" fmla="*/ 2206098 w 2206098"/>
                <a:gd name="connsiteY3" fmla="*/ 4376000 h 4376000"/>
                <a:gd name="connsiteX4" fmla="*/ 0 w 2206098"/>
                <a:gd name="connsiteY4" fmla="*/ 4376000 h 4376000"/>
                <a:gd name="connsiteX0" fmla="*/ 0 w 2202262"/>
                <a:gd name="connsiteY0" fmla="*/ 4376000 h 4376000"/>
                <a:gd name="connsiteX1" fmla="*/ 1094000 w 2202262"/>
                <a:gd name="connsiteY1" fmla="*/ 0 h 4376000"/>
                <a:gd name="connsiteX2" fmla="*/ 2202202 w 2202262"/>
                <a:gd name="connsiteY2" fmla="*/ 4788 h 4376000"/>
                <a:gd name="connsiteX3" fmla="*/ 2184629 w 2202262"/>
                <a:gd name="connsiteY3" fmla="*/ 4376000 h 4376000"/>
                <a:gd name="connsiteX4" fmla="*/ 0 w 2202262"/>
                <a:gd name="connsiteY4" fmla="*/ 4376000 h 4376000"/>
                <a:gd name="connsiteX0" fmla="*/ 0 w 2184629"/>
                <a:gd name="connsiteY0" fmla="*/ 4376000 h 4376000"/>
                <a:gd name="connsiteX1" fmla="*/ 1094000 w 2184629"/>
                <a:gd name="connsiteY1" fmla="*/ 0 h 4376000"/>
                <a:gd name="connsiteX2" fmla="*/ 1589708 w 2184629"/>
                <a:gd name="connsiteY2" fmla="*/ 4788 h 4376000"/>
                <a:gd name="connsiteX3" fmla="*/ 2184629 w 2184629"/>
                <a:gd name="connsiteY3" fmla="*/ 4376000 h 4376000"/>
                <a:gd name="connsiteX4" fmla="*/ 0 w 2184629"/>
                <a:gd name="connsiteY4" fmla="*/ 4376000 h 4376000"/>
                <a:gd name="connsiteX0" fmla="*/ 0 w 1625860"/>
                <a:gd name="connsiteY0" fmla="*/ 4376000 h 4376000"/>
                <a:gd name="connsiteX1" fmla="*/ 1094000 w 1625860"/>
                <a:gd name="connsiteY1" fmla="*/ 0 h 4376000"/>
                <a:gd name="connsiteX2" fmla="*/ 1589708 w 1625860"/>
                <a:gd name="connsiteY2" fmla="*/ 4788 h 4376000"/>
                <a:gd name="connsiteX3" fmla="*/ 1625860 w 1625860"/>
                <a:gd name="connsiteY3" fmla="*/ 4376000 h 4376000"/>
                <a:gd name="connsiteX4" fmla="*/ 0 w 1625860"/>
                <a:gd name="connsiteY4" fmla="*/ 4376000 h 4376000"/>
                <a:gd name="connsiteX0" fmla="*/ 0 w 1625860"/>
                <a:gd name="connsiteY0" fmla="*/ 4376000 h 4376000"/>
                <a:gd name="connsiteX1" fmla="*/ 1094000 w 1625860"/>
                <a:gd name="connsiteY1" fmla="*/ 0 h 4376000"/>
                <a:gd name="connsiteX2" fmla="*/ 1455636 w 1625860"/>
                <a:gd name="connsiteY2" fmla="*/ 4788 h 4376000"/>
                <a:gd name="connsiteX3" fmla="*/ 1625860 w 1625860"/>
                <a:gd name="connsiteY3" fmla="*/ 4376000 h 4376000"/>
                <a:gd name="connsiteX4" fmla="*/ 0 w 1625860"/>
                <a:gd name="connsiteY4" fmla="*/ 4376000 h 4376000"/>
                <a:gd name="connsiteX0" fmla="*/ 0 w 1455969"/>
                <a:gd name="connsiteY0" fmla="*/ 4376000 h 4376000"/>
                <a:gd name="connsiteX1" fmla="*/ 1094000 w 1455969"/>
                <a:gd name="connsiteY1" fmla="*/ 0 h 4376000"/>
                <a:gd name="connsiteX2" fmla="*/ 1455636 w 1455969"/>
                <a:gd name="connsiteY2" fmla="*/ 4788 h 4376000"/>
                <a:gd name="connsiteX3" fmla="*/ 1455224 w 1455969"/>
                <a:gd name="connsiteY3" fmla="*/ 4376000 h 4376000"/>
                <a:gd name="connsiteX4" fmla="*/ 0 w 1455969"/>
                <a:gd name="connsiteY4" fmla="*/ 4376000 h 4376000"/>
                <a:gd name="connsiteX0" fmla="*/ 0 w 2209292"/>
                <a:gd name="connsiteY0" fmla="*/ 4376138 h 4376138"/>
                <a:gd name="connsiteX1" fmla="*/ 1094000 w 2209292"/>
                <a:gd name="connsiteY1" fmla="*/ 138 h 4376138"/>
                <a:gd name="connsiteX2" fmla="*/ 2209291 w 2209292"/>
                <a:gd name="connsiteY2" fmla="*/ 0 h 4376138"/>
                <a:gd name="connsiteX3" fmla="*/ 1455224 w 2209292"/>
                <a:gd name="connsiteY3" fmla="*/ 4376138 h 4376138"/>
                <a:gd name="connsiteX4" fmla="*/ 0 w 2209292"/>
                <a:gd name="connsiteY4" fmla="*/ 4376138 h 4376138"/>
                <a:gd name="connsiteX0" fmla="*/ 0 w 2213804"/>
                <a:gd name="connsiteY0" fmla="*/ 4376138 h 4381064"/>
                <a:gd name="connsiteX1" fmla="*/ 1094000 w 2213804"/>
                <a:gd name="connsiteY1" fmla="*/ 138 h 4381064"/>
                <a:gd name="connsiteX2" fmla="*/ 2209291 w 2213804"/>
                <a:gd name="connsiteY2" fmla="*/ 0 h 4381064"/>
                <a:gd name="connsiteX3" fmla="*/ 2213804 w 2213804"/>
                <a:gd name="connsiteY3" fmla="*/ 4381064 h 4381064"/>
                <a:gd name="connsiteX4" fmla="*/ 0 w 2213804"/>
                <a:gd name="connsiteY4" fmla="*/ 4376138 h 4381064"/>
                <a:gd name="connsiteX0" fmla="*/ 0 w 2213804"/>
                <a:gd name="connsiteY0" fmla="*/ 4379534 h 4384460"/>
                <a:gd name="connsiteX1" fmla="*/ 1094000 w 2213804"/>
                <a:gd name="connsiteY1" fmla="*/ 3534 h 4384460"/>
                <a:gd name="connsiteX2" fmla="*/ 1954642 w 2213804"/>
                <a:gd name="connsiteY2" fmla="*/ 0 h 4384460"/>
                <a:gd name="connsiteX3" fmla="*/ 2213804 w 2213804"/>
                <a:gd name="connsiteY3" fmla="*/ 4384460 h 4384460"/>
                <a:gd name="connsiteX4" fmla="*/ 0 w 2213804"/>
                <a:gd name="connsiteY4" fmla="*/ 4379534 h 4384460"/>
                <a:gd name="connsiteX0" fmla="*/ 0 w 1972736"/>
                <a:gd name="connsiteY0" fmla="*/ 4379534 h 4384460"/>
                <a:gd name="connsiteX1" fmla="*/ 1094000 w 1972736"/>
                <a:gd name="connsiteY1" fmla="*/ 3534 h 4384460"/>
                <a:gd name="connsiteX2" fmla="*/ 1954642 w 1972736"/>
                <a:gd name="connsiteY2" fmla="*/ 0 h 4384460"/>
                <a:gd name="connsiteX3" fmla="*/ 1972736 w 1972736"/>
                <a:gd name="connsiteY3" fmla="*/ 4384460 h 4384460"/>
                <a:gd name="connsiteX4" fmla="*/ 0 w 1972736"/>
                <a:gd name="connsiteY4" fmla="*/ 4379534 h 438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736" h="4384460">
                  <a:moveTo>
                    <a:pt x="0" y="4379534"/>
                  </a:moveTo>
                  <a:lnTo>
                    <a:pt x="1094000" y="3534"/>
                  </a:lnTo>
                  <a:lnTo>
                    <a:pt x="1954642" y="0"/>
                  </a:lnTo>
                  <a:cubicBezTo>
                    <a:pt x="1955941" y="1457071"/>
                    <a:pt x="1971437" y="2927389"/>
                    <a:pt x="1972736" y="4384460"/>
                  </a:cubicBezTo>
                  <a:lnTo>
                    <a:pt x="0" y="437953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sp>
          <p:nvSpPr>
            <p:cNvPr id="11" name="Kosoúhelník 11">
              <a:extLst>
                <a:ext uri="{FF2B5EF4-FFF2-40B4-BE49-F238E27FC236}">
                  <a16:creationId xmlns:a16="http://schemas.microsoft.com/office/drawing/2014/main" id="{7EA23E12-9EF0-3869-F055-2C4D7E475423}"/>
                </a:ext>
              </a:extLst>
            </p:cNvPr>
            <p:cNvSpPr/>
            <p:nvPr/>
          </p:nvSpPr>
          <p:spPr>
            <a:xfrm>
              <a:off x="7270729" y="1950489"/>
              <a:ext cx="2176344" cy="3690025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835875 w 3934084"/>
                <a:gd name="connsiteY3" fmla="*/ 4385525 h 4385525"/>
                <a:gd name="connsiteX4" fmla="*/ 0 w 3934084"/>
                <a:gd name="connsiteY4" fmla="*/ 4385525 h 4385525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817665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172934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2223379"/>
                <a:gd name="connsiteY0" fmla="*/ 4378369 h 4378369"/>
                <a:gd name="connsiteX1" fmla="*/ 1094000 w 2223379"/>
                <a:gd name="connsiteY1" fmla="*/ 2369 h 4378369"/>
                <a:gd name="connsiteX2" fmla="*/ 2172934 w 2223379"/>
                <a:gd name="connsiteY2" fmla="*/ 0 h 4378369"/>
                <a:gd name="connsiteX3" fmla="*/ 2223379 w 2223379"/>
                <a:gd name="connsiteY3" fmla="*/ 4378369 h 4378369"/>
                <a:gd name="connsiteX4" fmla="*/ 0 w 2223379"/>
                <a:gd name="connsiteY4" fmla="*/ 4378369 h 4378369"/>
                <a:gd name="connsiteX0" fmla="*/ 0 w 2172934"/>
                <a:gd name="connsiteY0" fmla="*/ 4378369 h 4378369"/>
                <a:gd name="connsiteX1" fmla="*/ 1094000 w 2172934"/>
                <a:gd name="connsiteY1" fmla="*/ 2369 h 4378369"/>
                <a:gd name="connsiteX2" fmla="*/ 2172934 w 2172934"/>
                <a:gd name="connsiteY2" fmla="*/ 0 h 4378369"/>
                <a:gd name="connsiteX3" fmla="*/ 2085245 w 2172934"/>
                <a:gd name="connsiteY3" fmla="*/ 4378369 h 4378369"/>
                <a:gd name="connsiteX4" fmla="*/ 0 w 2172934"/>
                <a:gd name="connsiteY4" fmla="*/ 4378369 h 4378369"/>
                <a:gd name="connsiteX0" fmla="*/ 0 w 2107929"/>
                <a:gd name="connsiteY0" fmla="*/ 4378369 h 4378369"/>
                <a:gd name="connsiteX1" fmla="*/ 1094000 w 2107929"/>
                <a:gd name="connsiteY1" fmla="*/ 2369 h 4378369"/>
                <a:gd name="connsiteX2" fmla="*/ 2107929 w 2107929"/>
                <a:gd name="connsiteY2" fmla="*/ 0 h 4378369"/>
                <a:gd name="connsiteX3" fmla="*/ 2085245 w 2107929"/>
                <a:gd name="connsiteY3" fmla="*/ 4378369 h 4378369"/>
                <a:gd name="connsiteX4" fmla="*/ 0 w 2107929"/>
                <a:gd name="connsiteY4" fmla="*/ 4378369 h 4378369"/>
                <a:gd name="connsiteX0" fmla="*/ 0 w 2851732"/>
                <a:gd name="connsiteY0" fmla="*/ 4383295 h 4383295"/>
                <a:gd name="connsiteX1" fmla="*/ 1094000 w 2851732"/>
                <a:gd name="connsiteY1" fmla="*/ 7295 h 4383295"/>
                <a:gd name="connsiteX2" fmla="*/ 2851732 w 2851732"/>
                <a:gd name="connsiteY2" fmla="*/ 0 h 4383295"/>
                <a:gd name="connsiteX3" fmla="*/ 2085245 w 2851732"/>
                <a:gd name="connsiteY3" fmla="*/ 4383295 h 4383295"/>
                <a:gd name="connsiteX4" fmla="*/ 0 w 2851732"/>
                <a:gd name="connsiteY4" fmla="*/ 4383295 h 4383295"/>
                <a:gd name="connsiteX0" fmla="*/ 0 w 2851732"/>
                <a:gd name="connsiteY0" fmla="*/ 4383295 h 4383295"/>
                <a:gd name="connsiteX1" fmla="*/ 1094000 w 2851732"/>
                <a:gd name="connsiteY1" fmla="*/ 7295 h 4383295"/>
                <a:gd name="connsiteX2" fmla="*/ 2851732 w 2851732"/>
                <a:gd name="connsiteY2" fmla="*/ 0 h 4383295"/>
                <a:gd name="connsiteX3" fmla="*/ 2085245 w 2851732"/>
                <a:gd name="connsiteY3" fmla="*/ 4383295 h 4383295"/>
                <a:gd name="connsiteX4" fmla="*/ 0 w 2851732"/>
                <a:gd name="connsiteY4" fmla="*/ 4383295 h 4383295"/>
                <a:gd name="connsiteX0" fmla="*/ 0 w 2848117"/>
                <a:gd name="connsiteY0" fmla="*/ 4376066 h 4376066"/>
                <a:gd name="connsiteX1" fmla="*/ 1094000 w 2848117"/>
                <a:gd name="connsiteY1" fmla="*/ 66 h 4376066"/>
                <a:gd name="connsiteX2" fmla="*/ 2848117 w 2848117"/>
                <a:gd name="connsiteY2" fmla="*/ 0 h 4376066"/>
                <a:gd name="connsiteX3" fmla="*/ 2085245 w 2848117"/>
                <a:gd name="connsiteY3" fmla="*/ 4376066 h 4376066"/>
                <a:gd name="connsiteX4" fmla="*/ 0 w 2848117"/>
                <a:gd name="connsiteY4" fmla="*/ 4376066 h 4376066"/>
                <a:gd name="connsiteX0" fmla="*/ 0 w 2848117"/>
                <a:gd name="connsiteY0" fmla="*/ 4376066 h 4379681"/>
                <a:gd name="connsiteX1" fmla="*/ 1094000 w 2848117"/>
                <a:gd name="connsiteY1" fmla="*/ 66 h 4379681"/>
                <a:gd name="connsiteX2" fmla="*/ 2848117 w 2848117"/>
                <a:gd name="connsiteY2" fmla="*/ 0 h 4379681"/>
                <a:gd name="connsiteX3" fmla="*/ 2844350 w 2848117"/>
                <a:gd name="connsiteY3" fmla="*/ 4379681 h 4379681"/>
                <a:gd name="connsiteX4" fmla="*/ 0 w 2848117"/>
                <a:gd name="connsiteY4" fmla="*/ 4376066 h 4379681"/>
                <a:gd name="connsiteX0" fmla="*/ 0 w 2848117"/>
                <a:gd name="connsiteY0" fmla="*/ 4376066 h 4379681"/>
                <a:gd name="connsiteX1" fmla="*/ 1094000 w 2848117"/>
                <a:gd name="connsiteY1" fmla="*/ 66 h 4379681"/>
                <a:gd name="connsiteX2" fmla="*/ 2848117 w 2848117"/>
                <a:gd name="connsiteY2" fmla="*/ 0 h 4379681"/>
                <a:gd name="connsiteX3" fmla="*/ 2582911 w 2848117"/>
                <a:gd name="connsiteY3" fmla="*/ 4379681 h 4379681"/>
                <a:gd name="connsiteX4" fmla="*/ 0 w 2848117"/>
                <a:gd name="connsiteY4" fmla="*/ 4376066 h 4379681"/>
                <a:gd name="connsiteX0" fmla="*/ 0 w 2583097"/>
                <a:gd name="connsiteY0" fmla="*/ 4376066 h 4379681"/>
                <a:gd name="connsiteX1" fmla="*/ 1094000 w 2583097"/>
                <a:gd name="connsiteY1" fmla="*/ 66 h 4379681"/>
                <a:gd name="connsiteX2" fmla="*/ 2579886 w 2583097"/>
                <a:gd name="connsiteY2" fmla="*/ 0 h 4379681"/>
                <a:gd name="connsiteX3" fmla="*/ 2582911 w 2583097"/>
                <a:gd name="connsiteY3" fmla="*/ 4379681 h 4379681"/>
                <a:gd name="connsiteX4" fmla="*/ 0 w 2583097"/>
                <a:gd name="connsiteY4" fmla="*/ 4376066 h 43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3097" h="4379681">
                  <a:moveTo>
                    <a:pt x="0" y="4376066"/>
                  </a:moveTo>
                  <a:lnTo>
                    <a:pt x="1094000" y="66"/>
                  </a:lnTo>
                  <a:lnTo>
                    <a:pt x="2579886" y="0"/>
                  </a:lnTo>
                  <a:cubicBezTo>
                    <a:pt x="2578630" y="1459894"/>
                    <a:pt x="2584167" y="2919787"/>
                    <a:pt x="2582911" y="4379681"/>
                  </a:cubicBezTo>
                  <a:lnTo>
                    <a:pt x="0" y="43760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E4A2452E-526B-77D8-EF81-0BAE8DF75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3" r="13849"/>
            <a:stretch/>
          </p:blipFill>
          <p:spPr>
            <a:xfrm>
              <a:off x="7490157" y="1712863"/>
              <a:ext cx="3928574" cy="3759270"/>
            </a:xfrm>
            <a:prstGeom prst="parallelogram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8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6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47199" y="679987"/>
            <a:ext cx="8128627" cy="268596"/>
          </a:xfrm>
        </p:spPr>
        <p:txBody>
          <a:bodyPr>
            <a:noAutofit/>
          </a:bodyPr>
          <a:lstStyle/>
          <a:p>
            <a:r>
              <a:rPr lang="cs-CZ" sz="2000" b="1" cap="small" dirty="0"/>
              <a:t>3. </a:t>
            </a:r>
            <a:r>
              <a:rPr lang="en-GB" sz="2000" b="1" cap="small" dirty="0"/>
              <a:t>Call for Action</a:t>
            </a:r>
            <a:r>
              <a:rPr lang="cs-CZ" sz="2000" b="1" cap="small" dirty="0"/>
              <a:t> (II)</a:t>
            </a:r>
            <a:endParaRPr lang="en-GB" sz="2000" b="1" cap="small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47199" y="1172184"/>
            <a:ext cx="6021551" cy="4980966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Cooperating Internationally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b="1" dirty="0">
                <a:latin typeface="+mn-lt"/>
              </a:rPr>
              <a:t>Set</a:t>
            </a:r>
            <a:r>
              <a:rPr lang="en-US" sz="1400" b="1" dirty="0">
                <a:latin typeface="+mn-lt"/>
              </a:rPr>
              <a:t> up a dialogue on the principles </a:t>
            </a:r>
            <a:r>
              <a:rPr lang="en-US" sz="1400" dirty="0">
                <a:latin typeface="+mn-lt"/>
              </a:rPr>
              <a:t>for the international RI </a:t>
            </a:r>
            <a:r>
              <a:rPr lang="en-GB" sz="1400" dirty="0">
                <a:latin typeface="+mn-lt"/>
              </a:rPr>
              <a:t>collaboration</a:t>
            </a:r>
            <a:r>
              <a:rPr lang="cs-CZ" sz="1400" dirty="0">
                <a:latin typeface="+mn-lt"/>
              </a:rPr>
              <a:t>, </a:t>
            </a:r>
            <a:r>
              <a:rPr lang="en-GB" sz="1400" dirty="0">
                <a:latin typeface="+mn-lt"/>
              </a:rPr>
              <a:t>such as the</a:t>
            </a:r>
            <a:r>
              <a:rPr lang="cs-CZ" sz="1400" dirty="0">
                <a:latin typeface="+mn-lt"/>
              </a:rPr>
              <a:t> </a:t>
            </a:r>
            <a:r>
              <a:rPr lang="en-I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balanced reciprocal openness, promoting a level playing field underpinned by fundamental values and common framework conditions</a:t>
            </a:r>
            <a:endParaRPr lang="cs-CZ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Sharing Experiences and Exchanging Good Practices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experiences and exchange good practices internationally </a:t>
            </a:r>
            <a:r>
              <a:rPr lang="cs-CZ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1400" dirty="0">
                <a:latin typeface="+mn-lt"/>
              </a:rPr>
              <a:t>the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RI </a:t>
            </a:r>
            <a:r>
              <a:rPr lang="en-IE" sz="1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policy-making</a:t>
            </a:r>
            <a:r>
              <a:rPr lang="cs-CZ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funding, roadmapping</a:t>
            </a:r>
            <a:r>
              <a:rPr lang="cs-CZ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landscape analysis, user strategies</a:t>
            </a:r>
            <a:r>
              <a:rPr lang="cs-CZ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access policies, governance</a:t>
            </a:r>
            <a:r>
              <a:rPr lang="cs-CZ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E" sz="1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management, monitoring and assessment</a:t>
            </a:r>
            <a:endParaRPr lang="en-GB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Leading Debates in International Fora</a:t>
            </a: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latin typeface="+mn-lt"/>
              </a:rPr>
              <a:t>Seize</a:t>
            </a:r>
            <a:r>
              <a:rPr lang="en-US" sz="1400" dirty="0">
                <a:latin typeface="+mn-lt"/>
              </a:rPr>
              <a:t> the opportunity of </a:t>
            </a:r>
            <a:r>
              <a:rPr lang="en-GB" sz="1400" dirty="0">
                <a:latin typeface="+mn-lt"/>
              </a:rPr>
              <a:t>holding</a:t>
            </a:r>
            <a:r>
              <a:rPr lang="en-US" sz="1400" dirty="0">
                <a:latin typeface="+mn-lt"/>
              </a:rPr>
              <a:t> International Conference on Research Infrastructures</a:t>
            </a:r>
            <a:r>
              <a:rPr lang="cs-CZ" sz="1400" dirty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ICRI</a:t>
            </a:r>
            <a:r>
              <a:rPr lang="cs-CZ" sz="1400" dirty="0">
                <a:latin typeface="+mn-lt"/>
              </a:rPr>
              <a:t>)</a:t>
            </a:r>
            <a:r>
              <a:rPr lang="en-US" sz="1400" dirty="0">
                <a:latin typeface="+mn-lt"/>
              </a:rPr>
              <a:t> as a global RI forum to </a:t>
            </a:r>
            <a:r>
              <a:rPr lang="en-US" sz="1400" b="1" dirty="0">
                <a:latin typeface="+mn-lt"/>
              </a:rPr>
              <a:t>address on a regular basis topics of common interest</a:t>
            </a:r>
            <a:r>
              <a:rPr lang="en-US" sz="1400" dirty="0">
                <a:latin typeface="+mn-lt"/>
              </a:rPr>
              <a:t> and explore ways for actionable outcomes</a:t>
            </a:r>
            <a:endParaRPr lang="cs-CZ" sz="1400" dirty="0"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en-GB" sz="1500" b="1" cap="small" dirty="0">
                <a:latin typeface="+mn-lt"/>
              </a:rPr>
              <a:t>Strengthening Science Diplomacy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Engage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policy-makers in the foreign and security</a:t>
            </a:r>
            <a:r>
              <a:rPr lang="cs-CZ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policy </a:t>
            </a:r>
            <a:r>
              <a:rPr lang="cs-CZ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domains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the role RIs can play as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tools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science diplomacy 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complex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geopolitical </a:t>
            </a:r>
            <a:r>
              <a:rPr lang="en-GB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</a:t>
            </a:r>
            <a:endParaRPr lang="en-GB" sz="1400" dirty="0">
              <a:latin typeface="+mn-lt"/>
            </a:endParaRPr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254E4E59-EB30-55FA-87B4-BBDAEA138AF7}"/>
              </a:ext>
            </a:extLst>
          </p:cNvPr>
          <p:cNvGrpSpPr/>
          <p:nvPr/>
        </p:nvGrpSpPr>
        <p:grpSpPr>
          <a:xfrm>
            <a:off x="6652725" y="1091598"/>
            <a:ext cx="4782472" cy="4674804"/>
            <a:chOff x="7270729" y="1545529"/>
            <a:chExt cx="4189299" cy="4094985"/>
          </a:xfrm>
        </p:grpSpPr>
        <p:sp>
          <p:nvSpPr>
            <p:cNvPr id="18" name="Kosoúhelník 11">
              <a:extLst>
                <a:ext uri="{FF2B5EF4-FFF2-40B4-BE49-F238E27FC236}">
                  <a16:creationId xmlns:a16="http://schemas.microsoft.com/office/drawing/2014/main" id="{1F80B094-D479-0153-FD7E-4E0ED47BAFCE}"/>
                </a:ext>
              </a:extLst>
            </p:cNvPr>
            <p:cNvSpPr/>
            <p:nvPr/>
          </p:nvSpPr>
          <p:spPr>
            <a:xfrm>
              <a:off x="7805927" y="1545529"/>
              <a:ext cx="1659504" cy="3691189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206098 w 3934084"/>
                <a:gd name="connsiteY3" fmla="*/ 4385525 h 4385525"/>
                <a:gd name="connsiteX4" fmla="*/ 0 w 3934084"/>
                <a:gd name="connsiteY4" fmla="*/ 4385525 h 4385525"/>
                <a:gd name="connsiteX0" fmla="*/ 0 w 2206098"/>
                <a:gd name="connsiteY0" fmla="*/ 4376000 h 4376000"/>
                <a:gd name="connsiteX1" fmla="*/ 1094000 w 2206098"/>
                <a:gd name="connsiteY1" fmla="*/ 0 h 4376000"/>
                <a:gd name="connsiteX2" fmla="*/ 2202202 w 2206098"/>
                <a:gd name="connsiteY2" fmla="*/ 4788 h 4376000"/>
                <a:gd name="connsiteX3" fmla="*/ 2206098 w 2206098"/>
                <a:gd name="connsiteY3" fmla="*/ 4376000 h 4376000"/>
                <a:gd name="connsiteX4" fmla="*/ 0 w 2206098"/>
                <a:gd name="connsiteY4" fmla="*/ 4376000 h 4376000"/>
                <a:gd name="connsiteX0" fmla="*/ 0 w 2202262"/>
                <a:gd name="connsiteY0" fmla="*/ 4376000 h 4376000"/>
                <a:gd name="connsiteX1" fmla="*/ 1094000 w 2202262"/>
                <a:gd name="connsiteY1" fmla="*/ 0 h 4376000"/>
                <a:gd name="connsiteX2" fmla="*/ 2202202 w 2202262"/>
                <a:gd name="connsiteY2" fmla="*/ 4788 h 4376000"/>
                <a:gd name="connsiteX3" fmla="*/ 2184629 w 2202262"/>
                <a:gd name="connsiteY3" fmla="*/ 4376000 h 4376000"/>
                <a:gd name="connsiteX4" fmla="*/ 0 w 2202262"/>
                <a:gd name="connsiteY4" fmla="*/ 4376000 h 4376000"/>
                <a:gd name="connsiteX0" fmla="*/ 0 w 2184629"/>
                <a:gd name="connsiteY0" fmla="*/ 4376000 h 4376000"/>
                <a:gd name="connsiteX1" fmla="*/ 1094000 w 2184629"/>
                <a:gd name="connsiteY1" fmla="*/ 0 h 4376000"/>
                <a:gd name="connsiteX2" fmla="*/ 1589708 w 2184629"/>
                <a:gd name="connsiteY2" fmla="*/ 4788 h 4376000"/>
                <a:gd name="connsiteX3" fmla="*/ 2184629 w 2184629"/>
                <a:gd name="connsiteY3" fmla="*/ 4376000 h 4376000"/>
                <a:gd name="connsiteX4" fmla="*/ 0 w 2184629"/>
                <a:gd name="connsiteY4" fmla="*/ 4376000 h 4376000"/>
                <a:gd name="connsiteX0" fmla="*/ 0 w 1625860"/>
                <a:gd name="connsiteY0" fmla="*/ 4376000 h 4376000"/>
                <a:gd name="connsiteX1" fmla="*/ 1094000 w 1625860"/>
                <a:gd name="connsiteY1" fmla="*/ 0 h 4376000"/>
                <a:gd name="connsiteX2" fmla="*/ 1589708 w 1625860"/>
                <a:gd name="connsiteY2" fmla="*/ 4788 h 4376000"/>
                <a:gd name="connsiteX3" fmla="*/ 1625860 w 1625860"/>
                <a:gd name="connsiteY3" fmla="*/ 4376000 h 4376000"/>
                <a:gd name="connsiteX4" fmla="*/ 0 w 1625860"/>
                <a:gd name="connsiteY4" fmla="*/ 4376000 h 4376000"/>
                <a:gd name="connsiteX0" fmla="*/ 0 w 1625860"/>
                <a:gd name="connsiteY0" fmla="*/ 4376000 h 4376000"/>
                <a:gd name="connsiteX1" fmla="*/ 1094000 w 1625860"/>
                <a:gd name="connsiteY1" fmla="*/ 0 h 4376000"/>
                <a:gd name="connsiteX2" fmla="*/ 1455636 w 1625860"/>
                <a:gd name="connsiteY2" fmla="*/ 4788 h 4376000"/>
                <a:gd name="connsiteX3" fmla="*/ 1625860 w 1625860"/>
                <a:gd name="connsiteY3" fmla="*/ 4376000 h 4376000"/>
                <a:gd name="connsiteX4" fmla="*/ 0 w 1625860"/>
                <a:gd name="connsiteY4" fmla="*/ 4376000 h 4376000"/>
                <a:gd name="connsiteX0" fmla="*/ 0 w 1455969"/>
                <a:gd name="connsiteY0" fmla="*/ 4376000 h 4376000"/>
                <a:gd name="connsiteX1" fmla="*/ 1094000 w 1455969"/>
                <a:gd name="connsiteY1" fmla="*/ 0 h 4376000"/>
                <a:gd name="connsiteX2" fmla="*/ 1455636 w 1455969"/>
                <a:gd name="connsiteY2" fmla="*/ 4788 h 4376000"/>
                <a:gd name="connsiteX3" fmla="*/ 1455224 w 1455969"/>
                <a:gd name="connsiteY3" fmla="*/ 4376000 h 4376000"/>
                <a:gd name="connsiteX4" fmla="*/ 0 w 1455969"/>
                <a:gd name="connsiteY4" fmla="*/ 4376000 h 4376000"/>
                <a:gd name="connsiteX0" fmla="*/ 0 w 2209292"/>
                <a:gd name="connsiteY0" fmla="*/ 4376138 h 4376138"/>
                <a:gd name="connsiteX1" fmla="*/ 1094000 w 2209292"/>
                <a:gd name="connsiteY1" fmla="*/ 138 h 4376138"/>
                <a:gd name="connsiteX2" fmla="*/ 2209291 w 2209292"/>
                <a:gd name="connsiteY2" fmla="*/ 0 h 4376138"/>
                <a:gd name="connsiteX3" fmla="*/ 1455224 w 2209292"/>
                <a:gd name="connsiteY3" fmla="*/ 4376138 h 4376138"/>
                <a:gd name="connsiteX4" fmla="*/ 0 w 2209292"/>
                <a:gd name="connsiteY4" fmla="*/ 4376138 h 4376138"/>
                <a:gd name="connsiteX0" fmla="*/ 0 w 2213804"/>
                <a:gd name="connsiteY0" fmla="*/ 4376138 h 4381064"/>
                <a:gd name="connsiteX1" fmla="*/ 1094000 w 2213804"/>
                <a:gd name="connsiteY1" fmla="*/ 138 h 4381064"/>
                <a:gd name="connsiteX2" fmla="*/ 2209291 w 2213804"/>
                <a:gd name="connsiteY2" fmla="*/ 0 h 4381064"/>
                <a:gd name="connsiteX3" fmla="*/ 2213804 w 2213804"/>
                <a:gd name="connsiteY3" fmla="*/ 4381064 h 4381064"/>
                <a:gd name="connsiteX4" fmla="*/ 0 w 2213804"/>
                <a:gd name="connsiteY4" fmla="*/ 4376138 h 4381064"/>
                <a:gd name="connsiteX0" fmla="*/ 0 w 2213804"/>
                <a:gd name="connsiteY0" fmla="*/ 4376138 h 4381064"/>
                <a:gd name="connsiteX1" fmla="*/ 1094000 w 2213804"/>
                <a:gd name="connsiteY1" fmla="*/ 138 h 4381064"/>
                <a:gd name="connsiteX2" fmla="*/ 1957747 w 2213804"/>
                <a:gd name="connsiteY2" fmla="*/ 0 h 4381064"/>
                <a:gd name="connsiteX3" fmla="*/ 2213804 w 2213804"/>
                <a:gd name="connsiteY3" fmla="*/ 4381064 h 4381064"/>
                <a:gd name="connsiteX4" fmla="*/ 0 w 2213804"/>
                <a:gd name="connsiteY4" fmla="*/ 4376138 h 4381064"/>
                <a:gd name="connsiteX0" fmla="*/ 0 w 1969659"/>
                <a:gd name="connsiteY0" fmla="*/ 4376138 h 4381064"/>
                <a:gd name="connsiteX1" fmla="*/ 1094000 w 1969659"/>
                <a:gd name="connsiteY1" fmla="*/ 138 h 4381064"/>
                <a:gd name="connsiteX2" fmla="*/ 1957747 w 1969659"/>
                <a:gd name="connsiteY2" fmla="*/ 0 h 4381064"/>
                <a:gd name="connsiteX3" fmla="*/ 1969659 w 1969659"/>
                <a:gd name="connsiteY3" fmla="*/ 4381064 h 4381064"/>
                <a:gd name="connsiteX4" fmla="*/ 0 w 1969659"/>
                <a:gd name="connsiteY4" fmla="*/ 4376138 h 438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9659" h="4381064">
                  <a:moveTo>
                    <a:pt x="0" y="4376138"/>
                  </a:moveTo>
                  <a:lnTo>
                    <a:pt x="1094000" y="138"/>
                  </a:lnTo>
                  <a:lnTo>
                    <a:pt x="1957747" y="0"/>
                  </a:lnTo>
                  <a:cubicBezTo>
                    <a:pt x="1959046" y="1457071"/>
                    <a:pt x="1968360" y="2923993"/>
                    <a:pt x="1969659" y="4381064"/>
                  </a:cubicBezTo>
                  <a:lnTo>
                    <a:pt x="0" y="43761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sp>
          <p:nvSpPr>
            <p:cNvPr id="19" name="Kosoúhelník 11">
              <a:extLst>
                <a:ext uri="{FF2B5EF4-FFF2-40B4-BE49-F238E27FC236}">
                  <a16:creationId xmlns:a16="http://schemas.microsoft.com/office/drawing/2014/main" id="{A79D4EBC-DCF4-5C95-16E2-3FFE2DD7E984}"/>
                </a:ext>
              </a:extLst>
            </p:cNvPr>
            <p:cNvSpPr/>
            <p:nvPr/>
          </p:nvSpPr>
          <p:spPr>
            <a:xfrm>
              <a:off x="7270729" y="1950489"/>
              <a:ext cx="2187698" cy="3690025"/>
            </a:xfrm>
            <a:custGeom>
              <a:avLst/>
              <a:gdLst>
                <a:gd name="connsiteX0" fmla="*/ 0 w 9830059"/>
                <a:gd name="connsiteY0" fmla="*/ 4376000 h 4376000"/>
                <a:gd name="connsiteX1" fmla="*/ 1094000 w 9830059"/>
                <a:gd name="connsiteY1" fmla="*/ 0 h 4376000"/>
                <a:gd name="connsiteX2" fmla="*/ 9830059 w 9830059"/>
                <a:gd name="connsiteY2" fmla="*/ 0 h 4376000"/>
                <a:gd name="connsiteX3" fmla="*/ 8736059 w 9830059"/>
                <a:gd name="connsiteY3" fmla="*/ 4376000 h 4376000"/>
                <a:gd name="connsiteX4" fmla="*/ 0 w 9830059"/>
                <a:gd name="connsiteY4" fmla="*/ 4376000 h 4376000"/>
                <a:gd name="connsiteX0" fmla="*/ 0 w 8736059"/>
                <a:gd name="connsiteY0" fmla="*/ 4385525 h 4385525"/>
                <a:gd name="connsiteX1" fmla="*/ 1094000 w 8736059"/>
                <a:gd name="connsiteY1" fmla="*/ 9525 h 4385525"/>
                <a:gd name="connsiteX2" fmla="*/ 3934084 w 8736059"/>
                <a:gd name="connsiteY2" fmla="*/ 0 h 4385525"/>
                <a:gd name="connsiteX3" fmla="*/ 8736059 w 8736059"/>
                <a:gd name="connsiteY3" fmla="*/ 4385525 h 4385525"/>
                <a:gd name="connsiteX4" fmla="*/ 0 w 8736059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3859259 w 3934084"/>
                <a:gd name="connsiteY3" fmla="*/ 4385525 h 4385525"/>
                <a:gd name="connsiteX4" fmla="*/ 0 w 3934084"/>
                <a:gd name="connsiteY4" fmla="*/ 4385525 h 4385525"/>
                <a:gd name="connsiteX0" fmla="*/ 0 w 3934084"/>
                <a:gd name="connsiteY0" fmla="*/ 4385525 h 4385525"/>
                <a:gd name="connsiteX1" fmla="*/ 1094000 w 3934084"/>
                <a:gd name="connsiteY1" fmla="*/ 9525 h 4385525"/>
                <a:gd name="connsiteX2" fmla="*/ 3934084 w 3934084"/>
                <a:gd name="connsiteY2" fmla="*/ 0 h 4385525"/>
                <a:gd name="connsiteX3" fmla="*/ 2835875 w 3934084"/>
                <a:gd name="connsiteY3" fmla="*/ 4385525 h 4385525"/>
                <a:gd name="connsiteX4" fmla="*/ 0 w 3934084"/>
                <a:gd name="connsiteY4" fmla="*/ 4385525 h 4385525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817665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2835875"/>
                <a:gd name="connsiteY0" fmla="*/ 4378369 h 4378369"/>
                <a:gd name="connsiteX1" fmla="*/ 1094000 w 2835875"/>
                <a:gd name="connsiteY1" fmla="*/ 2369 h 4378369"/>
                <a:gd name="connsiteX2" fmla="*/ 2172934 w 2835875"/>
                <a:gd name="connsiteY2" fmla="*/ 0 h 4378369"/>
                <a:gd name="connsiteX3" fmla="*/ 2835875 w 2835875"/>
                <a:gd name="connsiteY3" fmla="*/ 4378369 h 4378369"/>
                <a:gd name="connsiteX4" fmla="*/ 0 w 2835875"/>
                <a:gd name="connsiteY4" fmla="*/ 4378369 h 4378369"/>
                <a:gd name="connsiteX0" fmla="*/ 0 w 2223379"/>
                <a:gd name="connsiteY0" fmla="*/ 4378369 h 4378369"/>
                <a:gd name="connsiteX1" fmla="*/ 1094000 w 2223379"/>
                <a:gd name="connsiteY1" fmla="*/ 2369 h 4378369"/>
                <a:gd name="connsiteX2" fmla="*/ 2172934 w 2223379"/>
                <a:gd name="connsiteY2" fmla="*/ 0 h 4378369"/>
                <a:gd name="connsiteX3" fmla="*/ 2223379 w 2223379"/>
                <a:gd name="connsiteY3" fmla="*/ 4378369 h 4378369"/>
                <a:gd name="connsiteX4" fmla="*/ 0 w 2223379"/>
                <a:gd name="connsiteY4" fmla="*/ 4378369 h 4378369"/>
                <a:gd name="connsiteX0" fmla="*/ 0 w 2172934"/>
                <a:gd name="connsiteY0" fmla="*/ 4378369 h 4378369"/>
                <a:gd name="connsiteX1" fmla="*/ 1094000 w 2172934"/>
                <a:gd name="connsiteY1" fmla="*/ 2369 h 4378369"/>
                <a:gd name="connsiteX2" fmla="*/ 2172934 w 2172934"/>
                <a:gd name="connsiteY2" fmla="*/ 0 h 4378369"/>
                <a:gd name="connsiteX3" fmla="*/ 2085245 w 2172934"/>
                <a:gd name="connsiteY3" fmla="*/ 4378369 h 4378369"/>
                <a:gd name="connsiteX4" fmla="*/ 0 w 2172934"/>
                <a:gd name="connsiteY4" fmla="*/ 4378369 h 4378369"/>
                <a:gd name="connsiteX0" fmla="*/ 0 w 2107929"/>
                <a:gd name="connsiteY0" fmla="*/ 4378369 h 4378369"/>
                <a:gd name="connsiteX1" fmla="*/ 1094000 w 2107929"/>
                <a:gd name="connsiteY1" fmla="*/ 2369 h 4378369"/>
                <a:gd name="connsiteX2" fmla="*/ 2107929 w 2107929"/>
                <a:gd name="connsiteY2" fmla="*/ 0 h 4378369"/>
                <a:gd name="connsiteX3" fmla="*/ 2085245 w 2107929"/>
                <a:gd name="connsiteY3" fmla="*/ 4378369 h 4378369"/>
                <a:gd name="connsiteX4" fmla="*/ 0 w 2107929"/>
                <a:gd name="connsiteY4" fmla="*/ 4378369 h 4378369"/>
                <a:gd name="connsiteX0" fmla="*/ 0 w 2851732"/>
                <a:gd name="connsiteY0" fmla="*/ 4383295 h 4383295"/>
                <a:gd name="connsiteX1" fmla="*/ 1094000 w 2851732"/>
                <a:gd name="connsiteY1" fmla="*/ 7295 h 4383295"/>
                <a:gd name="connsiteX2" fmla="*/ 2851732 w 2851732"/>
                <a:gd name="connsiteY2" fmla="*/ 0 h 4383295"/>
                <a:gd name="connsiteX3" fmla="*/ 2085245 w 2851732"/>
                <a:gd name="connsiteY3" fmla="*/ 4383295 h 4383295"/>
                <a:gd name="connsiteX4" fmla="*/ 0 w 2851732"/>
                <a:gd name="connsiteY4" fmla="*/ 4383295 h 4383295"/>
                <a:gd name="connsiteX0" fmla="*/ 0 w 2851732"/>
                <a:gd name="connsiteY0" fmla="*/ 4383295 h 4383295"/>
                <a:gd name="connsiteX1" fmla="*/ 1094000 w 2851732"/>
                <a:gd name="connsiteY1" fmla="*/ 7295 h 4383295"/>
                <a:gd name="connsiteX2" fmla="*/ 2851732 w 2851732"/>
                <a:gd name="connsiteY2" fmla="*/ 0 h 4383295"/>
                <a:gd name="connsiteX3" fmla="*/ 2085245 w 2851732"/>
                <a:gd name="connsiteY3" fmla="*/ 4383295 h 4383295"/>
                <a:gd name="connsiteX4" fmla="*/ 0 w 2851732"/>
                <a:gd name="connsiteY4" fmla="*/ 4383295 h 4383295"/>
                <a:gd name="connsiteX0" fmla="*/ 0 w 2848117"/>
                <a:gd name="connsiteY0" fmla="*/ 4376066 h 4376066"/>
                <a:gd name="connsiteX1" fmla="*/ 1094000 w 2848117"/>
                <a:gd name="connsiteY1" fmla="*/ 66 h 4376066"/>
                <a:gd name="connsiteX2" fmla="*/ 2848117 w 2848117"/>
                <a:gd name="connsiteY2" fmla="*/ 0 h 4376066"/>
                <a:gd name="connsiteX3" fmla="*/ 2085245 w 2848117"/>
                <a:gd name="connsiteY3" fmla="*/ 4376066 h 4376066"/>
                <a:gd name="connsiteX4" fmla="*/ 0 w 2848117"/>
                <a:gd name="connsiteY4" fmla="*/ 4376066 h 4376066"/>
                <a:gd name="connsiteX0" fmla="*/ 0 w 2848117"/>
                <a:gd name="connsiteY0" fmla="*/ 4376066 h 4379681"/>
                <a:gd name="connsiteX1" fmla="*/ 1094000 w 2848117"/>
                <a:gd name="connsiteY1" fmla="*/ 66 h 4379681"/>
                <a:gd name="connsiteX2" fmla="*/ 2848117 w 2848117"/>
                <a:gd name="connsiteY2" fmla="*/ 0 h 4379681"/>
                <a:gd name="connsiteX3" fmla="*/ 2844350 w 2848117"/>
                <a:gd name="connsiteY3" fmla="*/ 4379681 h 4379681"/>
                <a:gd name="connsiteX4" fmla="*/ 0 w 2848117"/>
                <a:gd name="connsiteY4" fmla="*/ 4376066 h 4379681"/>
                <a:gd name="connsiteX0" fmla="*/ 0 w 2848117"/>
                <a:gd name="connsiteY0" fmla="*/ 4376066 h 4379681"/>
                <a:gd name="connsiteX1" fmla="*/ 1094000 w 2848117"/>
                <a:gd name="connsiteY1" fmla="*/ 66 h 4379681"/>
                <a:gd name="connsiteX2" fmla="*/ 2848117 w 2848117"/>
                <a:gd name="connsiteY2" fmla="*/ 0 h 4379681"/>
                <a:gd name="connsiteX3" fmla="*/ 2589107 w 2848117"/>
                <a:gd name="connsiteY3" fmla="*/ 4379681 h 4379681"/>
                <a:gd name="connsiteX4" fmla="*/ 0 w 2848117"/>
                <a:gd name="connsiteY4" fmla="*/ 4376066 h 4379681"/>
                <a:gd name="connsiteX0" fmla="*/ 0 w 2596573"/>
                <a:gd name="connsiteY0" fmla="*/ 4376066 h 4379681"/>
                <a:gd name="connsiteX1" fmla="*/ 1094000 w 2596573"/>
                <a:gd name="connsiteY1" fmla="*/ 66 h 4379681"/>
                <a:gd name="connsiteX2" fmla="*/ 2596573 w 2596573"/>
                <a:gd name="connsiteY2" fmla="*/ 0 h 4379681"/>
                <a:gd name="connsiteX3" fmla="*/ 2589107 w 2596573"/>
                <a:gd name="connsiteY3" fmla="*/ 4379681 h 4379681"/>
                <a:gd name="connsiteX4" fmla="*/ 0 w 2596573"/>
                <a:gd name="connsiteY4" fmla="*/ 4376066 h 437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573" h="4379681">
                  <a:moveTo>
                    <a:pt x="0" y="4376066"/>
                  </a:moveTo>
                  <a:lnTo>
                    <a:pt x="1094000" y="66"/>
                  </a:lnTo>
                  <a:lnTo>
                    <a:pt x="2596573" y="0"/>
                  </a:lnTo>
                  <a:cubicBezTo>
                    <a:pt x="2595317" y="1459894"/>
                    <a:pt x="2590363" y="2919787"/>
                    <a:pt x="2589107" y="4379681"/>
                  </a:cubicBezTo>
                  <a:lnTo>
                    <a:pt x="0" y="437606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 </a:t>
              </a:r>
            </a:p>
          </p:txBody>
        </p:sp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4A9FFD7E-51A0-FF87-A199-6D67317AE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r="6696"/>
            <a:stretch/>
          </p:blipFill>
          <p:spPr>
            <a:xfrm>
              <a:off x="7498628" y="1720288"/>
              <a:ext cx="3961400" cy="3784344"/>
            </a:xfrm>
            <a:prstGeom prst="parallelogram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3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7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4B02F8F-7701-0C0C-23F5-1C95807C5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89" y="1592796"/>
            <a:ext cx="3683022" cy="3672408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87141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>
                <a:solidFill>
                  <a:prstClr val="white">
                    <a:lumMod val="75000"/>
                  </a:prstClr>
                </a:solidFill>
              </a:rPr>
              <a:pPr/>
              <a:t>8</a:t>
            </a:fld>
            <a:endParaRPr lang="cs-CZ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Obdélník 2">
            <a:extLst>
              <a:ext uri="{FF2B5EF4-FFF2-40B4-BE49-F238E27FC236}">
                <a16:creationId xmlns:a16="http://schemas.microsoft.com/office/drawing/2014/main" id="{86088E1E-8B26-9DC4-61BF-1875EC14F513}"/>
              </a:ext>
            </a:extLst>
          </p:cNvPr>
          <p:cNvSpPr/>
          <p:nvPr/>
        </p:nvSpPr>
        <p:spPr>
          <a:xfrm>
            <a:off x="-53788" y="1061058"/>
            <a:ext cx="8883044" cy="4865539"/>
          </a:xfrm>
          <a:custGeom>
            <a:avLst/>
            <a:gdLst>
              <a:gd name="connsiteX0" fmla="*/ 0 w 8044665"/>
              <a:gd name="connsiteY0" fmla="*/ 0 h 4510356"/>
              <a:gd name="connsiteX1" fmla="*/ 8044665 w 8044665"/>
              <a:gd name="connsiteY1" fmla="*/ 0 h 4510356"/>
              <a:gd name="connsiteX2" fmla="*/ 8044665 w 8044665"/>
              <a:gd name="connsiteY2" fmla="*/ 4510356 h 4510356"/>
              <a:gd name="connsiteX3" fmla="*/ 0 w 8044665"/>
              <a:gd name="connsiteY3" fmla="*/ 4510356 h 4510356"/>
              <a:gd name="connsiteX4" fmla="*/ 0 w 8044665"/>
              <a:gd name="connsiteY4" fmla="*/ 0 h 4510356"/>
              <a:gd name="connsiteX0" fmla="*/ 0 w 10407722"/>
              <a:gd name="connsiteY0" fmla="*/ 10274 h 4520630"/>
              <a:gd name="connsiteX1" fmla="*/ 10407722 w 10407722"/>
              <a:gd name="connsiteY1" fmla="*/ 0 h 4520630"/>
              <a:gd name="connsiteX2" fmla="*/ 8044665 w 10407722"/>
              <a:gd name="connsiteY2" fmla="*/ 4520630 h 4520630"/>
              <a:gd name="connsiteX3" fmla="*/ 0 w 10407722"/>
              <a:gd name="connsiteY3" fmla="*/ 4520630 h 4520630"/>
              <a:gd name="connsiteX4" fmla="*/ 0 w 10407722"/>
              <a:gd name="connsiteY4" fmla="*/ 10274 h 4520630"/>
              <a:gd name="connsiteX0" fmla="*/ 839521 w 10407722"/>
              <a:gd name="connsiteY0" fmla="*/ 10274 h 4520630"/>
              <a:gd name="connsiteX1" fmla="*/ 10407722 w 10407722"/>
              <a:gd name="connsiteY1" fmla="*/ 0 h 4520630"/>
              <a:gd name="connsiteX2" fmla="*/ 8044665 w 10407722"/>
              <a:gd name="connsiteY2" fmla="*/ 4520630 h 4520630"/>
              <a:gd name="connsiteX3" fmla="*/ 0 w 10407722"/>
              <a:gd name="connsiteY3" fmla="*/ 4520630 h 4520630"/>
              <a:gd name="connsiteX4" fmla="*/ 839521 w 10407722"/>
              <a:gd name="connsiteY4" fmla="*/ 10274 h 4520630"/>
              <a:gd name="connsiteX0" fmla="*/ 0 w 9568201"/>
              <a:gd name="connsiteY0" fmla="*/ 10274 h 4520630"/>
              <a:gd name="connsiteX1" fmla="*/ 9568201 w 9568201"/>
              <a:gd name="connsiteY1" fmla="*/ 0 h 4520630"/>
              <a:gd name="connsiteX2" fmla="*/ 7205144 w 9568201"/>
              <a:gd name="connsiteY2" fmla="*/ 4520630 h 4520630"/>
              <a:gd name="connsiteX3" fmla="*/ 0 w 9568201"/>
              <a:gd name="connsiteY3" fmla="*/ 4511090 h 4520630"/>
              <a:gd name="connsiteX4" fmla="*/ 0 w 9568201"/>
              <a:gd name="connsiteY4" fmla="*/ 10274 h 4520630"/>
              <a:gd name="connsiteX0" fmla="*/ 653702 w 9568201"/>
              <a:gd name="connsiteY0" fmla="*/ 2761 h 4520630"/>
              <a:gd name="connsiteX1" fmla="*/ 9568201 w 9568201"/>
              <a:gd name="connsiteY1" fmla="*/ 0 h 4520630"/>
              <a:gd name="connsiteX2" fmla="*/ 7205144 w 9568201"/>
              <a:gd name="connsiteY2" fmla="*/ 4520630 h 4520630"/>
              <a:gd name="connsiteX3" fmla="*/ 0 w 9568201"/>
              <a:gd name="connsiteY3" fmla="*/ 4511090 h 4520630"/>
              <a:gd name="connsiteX4" fmla="*/ 653702 w 9568201"/>
              <a:gd name="connsiteY4" fmla="*/ 2761 h 4520630"/>
              <a:gd name="connsiteX0" fmla="*/ 7514 w 8922013"/>
              <a:gd name="connsiteY0" fmla="*/ 2761 h 4520630"/>
              <a:gd name="connsiteX1" fmla="*/ 8922013 w 8922013"/>
              <a:gd name="connsiteY1" fmla="*/ 0 h 4520630"/>
              <a:gd name="connsiteX2" fmla="*/ 6558956 w 8922013"/>
              <a:gd name="connsiteY2" fmla="*/ 4520630 h 4520630"/>
              <a:gd name="connsiteX3" fmla="*/ 0 w 8922013"/>
              <a:gd name="connsiteY3" fmla="*/ 4518604 h 4520630"/>
              <a:gd name="connsiteX4" fmla="*/ 7514 w 8922013"/>
              <a:gd name="connsiteY4" fmla="*/ 2761 h 4520630"/>
              <a:gd name="connsiteX0" fmla="*/ 7514 w 8922013"/>
              <a:gd name="connsiteY0" fmla="*/ 2761 h 4520630"/>
              <a:gd name="connsiteX1" fmla="*/ 8922013 w 8922013"/>
              <a:gd name="connsiteY1" fmla="*/ 0 h 4520630"/>
              <a:gd name="connsiteX2" fmla="*/ 7112692 w 8922013"/>
              <a:gd name="connsiteY2" fmla="*/ 4520630 h 4520630"/>
              <a:gd name="connsiteX3" fmla="*/ 0 w 8922013"/>
              <a:gd name="connsiteY3" fmla="*/ 4518604 h 4520630"/>
              <a:gd name="connsiteX4" fmla="*/ 7514 w 8922013"/>
              <a:gd name="connsiteY4" fmla="*/ 2761 h 4520630"/>
              <a:gd name="connsiteX0" fmla="*/ 7514 w 8377507"/>
              <a:gd name="connsiteY0" fmla="*/ 0 h 4517869"/>
              <a:gd name="connsiteX1" fmla="*/ 8377507 w 8377507"/>
              <a:gd name="connsiteY1" fmla="*/ 6468 h 4517869"/>
              <a:gd name="connsiteX2" fmla="*/ 7112692 w 8377507"/>
              <a:gd name="connsiteY2" fmla="*/ 4517869 h 4517869"/>
              <a:gd name="connsiteX3" fmla="*/ 0 w 8377507"/>
              <a:gd name="connsiteY3" fmla="*/ 4515843 h 4517869"/>
              <a:gd name="connsiteX4" fmla="*/ 7514 w 8377507"/>
              <a:gd name="connsiteY4" fmla="*/ 0 h 4517869"/>
              <a:gd name="connsiteX0" fmla="*/ 7514 w 8248302"/>
              <a:gd name="connsiteY0" fmla="*/ 0 h 4517869"/>
              <a:gd name="connsiteX1" fmla="*/ 8248302 w 8248302"/>
              <a:gd name="connsiteY1" fmla="*/ 6468 h 4517869"/>
              <a:gd name="connsiteX2" fmla="*/ 7112692 w 8248302"/>
              <a:gd name="connsiteY2" fmla="*/ 4517869 h 4517869"/>
              <a:gd name="connsiteX3" fmla="*/ 0 w 8248302"/>
              <a:gd name="connsiteY3" fmla="*/ 4515843 h 4517869"/>
              <a:gd name="connsiteX4" fmla="*/ 7514 w 8248302"/>
              <a:gd name="connsiteY4" fmla="*/ 0 h 451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302" h="4517869">
                <a:moveTo>
                  <a:pt x="7514" y="0"/>
                </a:moveTo>
                <a:lnTo>
                  <a:pt x="8248302" y="6468"/>
                </a:lnTo>
                <a:lnTo>
                  <a:pt x="7112692" y="4517869"/>
                </a:lnTo>
                <a:lnTo>
                  <a:pt x="0" y="4515843"/>
                </a:lnTo>
                <a:cubicBezTo>
                  <a:pt x="2505" y="3010562"/>
                  <a:pt x="5009" y="1505281"/>
                  <a:pt x="7514" y="0"/>
                </a:cubicBezTo>
                <a:close/>
              </a:path>
            </a:pathLst>
          </a:custGeom>
          <a:solidFill>
            <a:srgbClr val="E8F0F0"/>
          </a:solidFill>
          <a:ln>
            <a:noFill/>
          </a:ln>
          <a:effectLst>
            <a:outerShdw blurRad="50800" dist="50800" dir="5400000" algn="ctr" rotWithShape="0">
              <a:schemeClr val="bg1">
                <a:lumMod val="9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3F9D394-9CDF-27CE-192B-280D734FB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9" t="15135" r="284" b="15135"/>
          <a:stretch/>
        </p:blipFill>
        <p:spPr>
          <a:xfrm>
            <a:off x="-1035423" y="1663551"/>
            <a:ext cx="8995638" cy="3841591"/>
          </a:xfrm>
          <a:prstGeom prst="parallelogram">
            <a:avLst/>
          </a:prstGeom>
          <a:ln w="28575">
            <a:solidFill>
              <a:srgbClr val="428D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8EF57F0-0740-97F8-09AF-6046026B19C3}"/>
              </a:ext>
            </a:extLst>
          </p:cNvPr>
          <p:cNvGrpSpPr/>
          <p:nvPr/>
        </p:nvGrpSpPr>
        <p:grpSpPr>
          <a:xfrm>
            <a:off x="7477783" y="1838499"/>
            <a:ext cx="1833906" cy="3491693"/>
            <a:chOff x="7502297" y="1352858"/>
            <a:chExt cx="2295314" cy="4370198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BFDA178-BD72-E1D2-D4C8-751B22ACD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297" y="1352858"/>
              <a:ext cx="1738081" cy="4370198"/>
            </a:xfrm>
            <a:custGeom>
              <a:avLst/>
              <a:gdLst>
                <a:gd name="T0" fmla="*/ 0 w 663"/>
                <a:gd name="T1" fmla="*/ 869 h 869"/>
                <a:gd name="T2" fmla="*/ 201 w 663"/>
                <a:gd name="T3" fmla="*/ 869 h 869"/>
                <a:gd name="T4" fmla="*/ 663 w 663"/>
                <a:gd name="T5" fmla="*/ 0 h 869"/>
                <a:gd name="T6" fmla="*/ 457 w 663"/>
                <a:gd name="T7" fmla="*/ 0 h 869"/>
                <a:gd name="T8" fmla="*/ 0 w 663"/>
                <a:gd name="T9" fmla="*/ 869 h 869"/>
                <a:gd name="connsiteX0" fmla="*/ 0 w 13154"/>
                <a:gd name="connsiteY0" fmla="*/ 14661 h 14661"/>
                <a:gd name="connsiteX1" fmla="*/ 6186 w 13154"/>
                <a:gd name="connsiteY1" fmla="*/ 10000 h 14661"/>
                <a:gd name="connsiteX2" fmla="*/ 13154 w 13154"/>
                <a:gd name="connsiteY2" fmla="*/ 0 h 14661"/>
                <a:gd name="connsiteX3" fmla="*/ 10047 w 13154"/>
                <a:gd name="connsiteY3" fmla="*/ 0 h 14661"/>
                <a:gd name="connsiteX4" fmla="*/ 0 w 13154"/>
                <a:gd name="connsiteY4" fmla="*/ 14661 h 14661"/>
                <a:gd name="connsiteX0" fmla="*/ 0 w 13154"/>
                <a:gd name="connsiteY0" fmla="*/ 14661 h 14711"/>
                <a:gd name="connsiteX1" fmla="*/ 2899 w 13154"/>
                <a:gd name="connsiteY1" fmla="*/ 14711 h 14711"/>
                <a:gd name="connsiteX2" fmla="*/ 13154 w 13154"/>
                <a:gd name="connsiteY2" fmla="*/ 0 h 14711"/>
                <a:gd name="connsiteX3" fmla="*/ 10047 w 13154"/>
                <a:gd name="connsiteY3" fmla="*/ 0 h 14711"/>
                <a:gd name="connsiteX4" fmla="*/ 0 w 13154"/>
                <a:gd name="connsiteY4" fmla="*/ 14661 h 14711"/>
                <a:gd name="connsiteX0" fmla="*/ 0 w 13154"/>
                <a:gd name="connsiteY0" fmla="*/ 14661 h 14711"/>
                <a:gd name="connsiteX1" fmla="*/ 2899 w 13154"/>
                <a:gd name="connsiteY1" fmla="*/ 14711 h 14711"/>
                <a:gd name="connsiteX2" fmla="*/ 13154 w 13154"/>
                <a:gd name="connsiteY2" fmla="*/ 0 h 14711"/>
                <a:gd name="connsiteX3" fmla="*/ 4895 w 13154"/>
                <a:gd name="connsiteY3" fmla="*/ 0 h 14711"/>
                <a:gd name="connsiteX4" fmla="*/ 0 w 13154"/>
                <a:gd name="connsiteY4" fmla="*/ 14661 h 14711"/>
                <a:gd name="connsiteX0" fmla="*/ 0 w 7871"/>
                <a:gd name="connsiteY0" fmla="*/ 14661 h 14711"/>
                <a:gd name="connsiteX1" fmla="*/ 2899 w 7871"/>
                <a:gd name="connsiteY1" fmla="*/ 14711 h 14711"/>
                <a:gd name="connsiteX2" fmla="*/ 7871 w 7871"/>
                <a:gd name="connsiteY2" fmla="*/ 33 h 14711"/>
                <a:gd name="connsiteX3" fmla="*/ 4895 w 7871"/>
                <a:gd name="connsiteY3" fmla="*/ 0 h 14711"/>
                <a:gd name="connsiteX4" fmla="*/ 0 w 7871"/>
                <a:gd name="connsiteY4" fmla="*/ 14661 h 14711"/>
                <a:gd name="connsiteX0" fmla="*/ 0 w 10000"/>
                <a:gd name="connsiteY0" fmla="*/ 9966 h 9966"/>
                <a:gd name="connsiteX1" fmla="*/ 3683 w 10000"/>
                <a:gd name="connsiteY1" fmla="*/ 9953 h 9966"/>
                <a:gd name="connsiteX2" fmla="*/ 10000 w 10000"/>
                <a:gd name="connsiteY2" fmla="*/ 22 h 9966"/>
                <a:gd name="connsiteX3" fmla="*/ 6219 w 10000"/>
                <a:gd name="connsiteY3" fmla="*/ 0 h 9966"/>
                <a:gd name="connsiteX4" fmla="*/ 0 w 10000"/>
                <a:gd name="connsiteY4" fmla="*/ 9966 h 9966"/>
                <a:gd name="connsiteX0" fmla="*/ 0 w 10000"/>
                <a:gd name="connsiteY0" fmla="*/ 10000 h 10000"/>
                <a:gd name="connsiteX1" fmla="*/ 3614 w 10000"/>
                <a:gd name="connsiteY1" fmla="*/ 9996 h 10000"/>
                <a:gd name="connsiteX2" fmla="*/ 10000 w 10000"/>
                <a:gd name="connsiteY2" fmla="*/ 22 h 10000"/>
                <a:gd name="connsiteX3" fmla="*/ 6219 w 10000"/>
                <a:gd name="connsiteY3" fmla="*/ 0 h 10000"/>
                <a:gd name="connsiteX4" fmla="*/ 0 w 10000"/>
                <a:gd name="connsiteY4" fmla="*/ 10000 h 10000"/>
                <a:gd name="connsiteX0" fmla="*/ 0 w 10000"/>
                <a:gd name="connsiteY0" fmla="*/ 9991 h 9991"/>
                <a:gd name="connsiteX1" fmla="*/ 3614 w 10000"/>
                <a:gd name="connsiteY1" fmla="*/ 9987 h 9991"/>
                <a:gd name="connsiteX2" fmla="*/ 10000 w 10000"/>
                <a:gd name="connsiteY2" fmla="*/ 13 h 9991"/>
                <a:gd name="connsiteX3" fmla="*/ 6104 w 10000"/>
                <a:gd name="connsiteY3" fmla="*/ 0 h 9991"/>
                <a:gd name="connsiteX4" fmla="*/ 0 w 10000"/>
                <a:gd name="connsiteY4" fmla="*/ 9991 h 9991"/>
                <a:gd name="connsiteX0" fmla="*/ 0 w 9701"/>
                <a:gd name="connsiteY0" fmla="*/ 10000 h 10000"/>
                <a:gd name="connsiteX1" fmla="*/ 3614 w 9701"/>
                <a:gd name="connsiteY1" fmla="*/ 9996 h 10000"/>
                <a:gd name="connsiteX2" fmla="*/ 9701 w 9701"/>
                <a:gd name="connsiteY2" fmla="*/ 4 h 10000"/>
                <a:gd name="connsiteX3" fmla="*/ 6104 w 9701"/>
                <a:gd name="connsiteY3" fmla="*/ 0 h 10000"/>
                <a:gd name="connsiteX4" fmla="*/ 0 w 970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1" h="10000">
                  <a:moveTo>
                    <a:pt x="0" y="10000"/>
                  </a:moveTo>
                  <a:lnTo>
                    <a:pt x="3614" y="9996"/>
                  </a:lnTo>
                  <a:lnTo>
                    <a:pt x="9701" y="4"/>
                  </a:lnTo>
                  <a:lnTo>
                    <a:pt x="6104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006465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9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EB0DA44-12B2-60FF-A443-25FE5524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337" y="1918946"/>
              <a:ext cx="1426274" cy="3586196"/>
            </a:xfrm>
            <a:custGeom>
              <a:avLst/>
              <a:gdLst>
                <a:gd name="T0" fmla="*/ 0 w 663"/>
                <a:gd name="T1" fmla="*/ 869 h 869"/>
                <a:gd name="T2" fmla="*/ 201 w 663"/>
                <a:gd name="T3" fmla="*/ 869 h 869"/>
                <a:gd name="T4" fmla="*/ 663 w 663"/>
                <a:gd name="T5" fmla="*/ 0 h 869"/>
                <a:gd name="T6" fmla="*/ 457 w 663"/>
                <a:gd name="T7" fmla="*/ 0 h 869"/>
                <a:gd name="T8" fmla="*/ 0 w 663"/>
                <a:gd name="T9" fmla="*/ 869 h 869"/>
                <a:gd name="connsiteX0" fmla="*/ 0 w 13154"/>
                <a:gd name="connsiteY0" fmla="*/ 14661 h 14661"/>
                <a:gd name="connsiteX1" fmla="*/ 6186 w 13154"/>
                <a:gd name="connsiteY1" fmla="*/ 10000 h 14661"/>
                <a:gd name="connsiteX2" fmla="*/ 13154 w 13154"/>
                <a:gd name="connsiteY2" fmla="*/ 0 h 14661"/>
                <a:gd name="connsiteX3" fmla="*/ 10047 w 13154"/>
                <a:gd name="connsiteY3" fmla="*/ 0 h 14661"/>
                <a:gd name="connsiteX4" fmla="*/ 0 w 13154"/>
                <a:gd name="connsiteY4" fmla="*/ 14661 h 14661"/>
                <a:gd name="connsiteX0" fmla="*/ 0 w 13154"/>
                <a:gd name="connsiteY0" fmla="*/ 14661 h 14711"/>
                <a:gd name="connsiteX1" fmla="*/ 2899 w 13154"/>
                <a:gd name="connsiteY1" fmla="*/ 14711 h 14711"/>
                <a:gd name="connsiteX2" fmla="*/ 13154 w 13154"/>
                <a:gd name="connsiteY2" fmla="*/ 0 h 14711"/>
                <a:gd name="connsiteX3" fmla="*/ 10047 w 13154"/>
                <a:gd name="connsiteY3" fmla="*/ 0 h 14711"/>
                <a:gd name="connsiteX4" fmla="*/ 0 w 13154"/>
                <a:gd name="connsiteY4" fmla="*/ 14661 h 14711"/>
                <a:gd name="connsiteX0" fmla="*/ 0 w 13154"/>
                <a:gd name="connsiteY0" fmla="*/ 14661 h 14711"/>
                <a:gd name="connsiteX1" fmla="*/ 2899 w 13154"/>
                <a:gd name="connsiteY1" fmla="*/ 14711 h 14711"/>
                <a:gd name="connsiteX2" fmla="*/ 13154 w 13154"/>
                <a:gd name="connsiteY2" fmla="*/ 0 h 14711"/>
                <a:gd name="connsiteX3" fmla="*/ 4895 w 13154"/>
                <a:gd name="connsiteY3" fmla="*/ 0 h 14711"/>
                <a:gd name="connsiteX4" fmla="*/ 0 w 13154"/>
                <a:gd name="connsiteY4" fmla="*/ 14661 h 14711"/>
                <a:gd name="connsiteX0" fmla="*/ 0 w 7871"/>
                <a:gd name="connsiteY0" fmla="*/ 14661 h 14711"/>
                <a:gd name="connsiteX1" fmla="*/ 2899 w 7871"/>
                <a:gd name="connsiteY1" fmla="*/ 14711 h 14711"/>
                <a:gd name="connsiteX2" fmla="*/ 7871 w 7871"/>
                <a:gd name="connsiteY2" fmla="*/ 33 h 14711"/>
                <a:gd name="connsiteX3" fmla="*/ 4895 w 7871"/>
                <a:gd name="connsiteY3" fmla="*/ 0 h 14711"/>
                <a:gd name="connsiteX4" fmla="*/ 0 w 7871"/>
                <a:gd name="connsiteY4" fmla="*/ 14661 h 14711"/>
                <a:gd name="connsiteX0" fmla="*/ 0 w 10000"/>
                <a:gd name="connsiteY0" fmla="*/ 9966 h 9966"/>
                <a:gd name="connsiteX1" fmla="*/ 3683 w 10000"/>
                <a:gd name="connsiteY1" fmla="*/ 9953 h 9966"/>
                <a:gd name="connsiteX2" fmla="*/ 10000 w 10000"/>
                <a:gd name="connsiteY2" fmla="*/ 22 h 9966"/>
                <a:gd name="connsiteX3" fmla="*/ 6219 w 10000"/>
                <a:gd name="connsiteY3" fmla="*/ 0 h 9966"/>
                <a:gd name="connsiteX4" fmla="*/ 0 w 10000"/>
                <a:gd name="connsiteY4" fmla="*/ 9966 h 9966"/>
                <a:gd name="connsiteX0" fmla="*/ 0 w 10000"/>
                <a:gd name="connsiteY0" fmla="*/ 10000 h 10000"/>
                <a:gd name="connsiteX1" fmla="*/ 3614 w 10000"/>
                <a:gd name="connsiteY1" fmla="*/ 9996 h 10000"/>
                <a:gd name="connsiteX2" fmla="*/ 10000 w 10000"/>
                <a:gd name="connsiteY2" fmla="*/ 22 h 10000"/>
                <a:gd name="connsiteX3" fmla="*/ 6219 w 10000"/>
                <a:gd name="connsiteY3" fmla="*/ 0 h 10000"/>
                <a:gd name="connsiteX4" fmla="*/ 0 w 10000"/>
                <a:gd name="connsiteY4" fmla="*/ 10000 h 10000"/>
                <a:gd name="connsiteX0" fmla="*/ 0 w 10000"/>
                <a:gd name="connsiteY0" fmla="*/ 9991 h 9991"/>
                <a:gd name="connsiteX1" fmla="*/ 3614 w 10000"/>
                <a:gd name="connsiteY1" fmla="*/ 9987 h 9991"/>
                <a:gd name="connsiteX2" fmla="*/ 10000 w 10000"/>
                <a:gd name="connsiteY2" fmla="*/ 13 h 9991"/>
                <a:gd name="connsiteX3" fmla="*/ 6104 w 10000"/>
                <a:gd name="connsiteY3" fmla="*/ 0 h 9991"/>
                <a:gd name="connsiteX4" fmla="*/ 0 w 10000"/>
                <a:gd name="connsiteY4" fmla="*/ 9991 h 9991"/>
                <a:gd name="connsiteX0" fmla="*/ 0 w 9701"/>
                <a:gd name="connsiteY0" fmla="*/ 10000 h 10000"/>
                <a:gd name="connsiteX1" fmla="*/ 3614 w 9701"/>
                <a:gd name="connsiteY1" fmla="*/ 9996 h 10000"/>
                <a:gd name="connsiteX2" fmla="*/ 9701 w 9701"/>
                <a:gd name="connsiteY2" fmla="*/ 4 h 10000"/>
                <a:gd name="connsiteX3" fmla="*/ 6104 w 9701"/>
                <a:gd name="connsiteY3" fmla="*/ 0 h 10000"/>
                <a:gd name="connsiteX4" fmla="*/ 0 w 9701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1" h="10000">
                  <a:moveTo>
                    <a:pt x="0" y="10000"/>
                  </a:moveTo>
                  <a:lnTo>
                    <a:pt x="3614" y="9996"/>
                  </a:lnTo>
                  <a:lnTo>
                    <a:pt x="9701" y="4"/>
                  </a:lnTo>
                  <a:lnTo>
                    <a:pt x="6104" y="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99C3C2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9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13278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2" y="805560"/>
            <a:ext cx="3390180" cy="44903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20" y="5449722"/>
            <a:ext cx="5722844" cy="6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6291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tabulk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056E9F"/>
      </a:accent1>
      <a:accent2>
        <a:srgbClr val="206252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843061CEBE4149B550E4F7EBEF6E46" ma:contentTypeVersion="11" ma:contentTypeDescription="Vytvoří nový dokument" ma:contentTypeScope="" ma:versionID="dd559168b58f5ee44dd8e9af291b9e61">
  <xsd:schema xmlns:xsd="http://www.w3.org/2001/XMLSchema" xmlns:xs="http://www.w3.org/2001/XMLSchema" xmlns:p="http://schemas.microsoft.com/office/2006/metadata/properties" xmlns:ns2="19a908ff-fb09-4c77-a13c-f2d251feb028" xmlns:ns3="33daf38f-6e0a-4e60-a88d-9839bb6421cf" targetNamespace="http://schemas.microsoft.com/office/2006/metadata/properties" ma:root="true" ma:fieldsID="e0ec0df6cf0af273b93aa08292834910" ns2:_="" ns3:_="">
    <xsd:import namespace="19a908ff-fb09-4c77-a13c-f2d251feb028"/>
    <xsd:import namespace="33daf38f-6e0a-4e60-a88d-9839bb642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908ff-fb09-4c77-a13c-f2d251feb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f38f-6e0a-4e60-a88d-9839bb6421c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aac190-6c85-4f08-99e1-73eff58c7a57}" ma:internalName="TaxCatchAll" ma:showField="CatchAllData" ma:web="33daf38f-6e0a-4e60-a88d-9839bb642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daf38f-6e0a-4e60-a88d-9839bb6421cf" xsi:nil="true"/>
    <lcf76f155ced4ddcb4097134ff3c332f xmlns="19a908ff-fb09-4c77-a13c-f2d251feb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DAA6DE-645B-48C3-810F-B9F4EA3094DA}"/>
</file>

<file path=customXml/itemProps2.xml><?xml version="1.0" encoding="utf-8"?>
<ds:datastoreItem xmlns:ds="http://schemas.openxmlformats.org/officeDocument/2006/customXml" ds:itemID="{C24CF21A-90E2-4854-9EFE-85AB14436073}"/>
</file>

<file path=customXml/itemProps3.xml><?xml version="1.0" encoding="utf-8"?>
<ds:datastoreItem xmlns:ds="http://schemas.openxmlformats.org/officeDocument/2006/customXml" ds:itemID="{438FF0F2-45C8-4D23-832D-BE806449FE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2834</TotalTime>
  <Words>881</Words>
  <Application>Microsoft Office PowerPoint</Application>
  <PresentationFormat>Předvádění na obrazovce (4:3)</PresentationFormat>
  <Paragraphs>81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Vlastní návrh</vt:lpstr>
      <vt:lpstr>1_Vlastní návrh</vt:lpstr>
      <vt:lpstr>2_Vlastní návrh</vt:lpstr>
      <vt:lpstr>Brno Declaration                                           on Fostering a Global Ecosystem of Research Infrastructures</vt:lpstr>
      <vt:lpstr>1. Introduction </vt:lpstr>
      <vt:lpstr>2. General Policy Perspectives (I)</vt:lpstr>
      <vt:lpstr>2. General Policy Perspectives (II)</vt:lpstr>
      <vt:lpstr>3. Call for Action (I)</vt:lpstr>
      <vt:lpstr>3. Call for Action (II)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Levák Lukáš</cp:lastModifiedBy>
  <cp:revision>303</cp:revision>
  <dcterms:created xsi:type="dcterms:W3CDTF">2018-05-30T11:05:07Z</dcterms:created>
  <dcterms:modified xsi:type="dcterms:W3CDTF">2022-10-05T06:55:02Z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0x01010028843061CEBE4149B550E4F7EBEF6E46</vt:lpwstr>
  </property>
</Properties>
</file>