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1644" r:id="rId2"/>
    <p:sldId id="1646" r:id="rId3"/>
    <p:sldId id="1647" r:id="rId4"/>
    <p:sldId id="1648" r:id="rId5"/>
    <p:sldId id="1653" r:id="rId6"/>
    <p:sldId id="1654" r:id="rId7"/>
    <p:sldId id="1652" r:id="rId8"/>
    <p:sldId id="1679" r:id="rId9"/>
    <p:sldId id="1702" r:id="rId10"/>
    <p:sldId id="1703" r:id="rId11"/>
    <p:sldId id="1704" r:id="rId12"/>
    <p:sldId id="1705" r:id="rId13"/>
    <p:sldId id="1706" r:id="rId14"/>
    <p:sldId id="1707" r:id="rId15"/>
    <p:sldId id="1709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5B283"/>
    <a:srgbClr val="A9D18E"/>
    <a:srgbClr val="DAE3F3"/>
    <a:srgbClr val="43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CEAAF-EC07-4339-B8D1-00A52F253409}" v="402" dt="2020-01-27T10:41:02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9"/>
  </p:normalViewPr>
  <p:slideViewPr>
    <p:cSldViewPr snapToGrid="0">
      <p:cViewPr varScale="1">
        <p:scale>
          <a:sx n="108" d="100"/>
          <a:sy n="108" d="100"/>
        </p:scale>
        <p:origin x="13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rrett" userId="3d34b40d6378e647" providerId="LiveId" clId="{C81CEAAF-EC07-4339-B8D1-00A52F253409}"/>
    <pc:docChg chg="custSel addSld delSld modSld">
      <pc:chgData name="Richard Barrett" userId="3d34b40d6378e647" providerId="LiveId" clId="{C81CEAAF-EC07-4339-B8D1-00A52F253409}" dt="2020-01-27T10:41:01" v="2116" actId="6549"/>
      <pc:docMkLst>
        <pc:docMk/>
      </pc:docMkLst>
      <pc:sldChg chg="modSp">
        <pc:chgData name="Richard Barrett" userId="3d34b40d6378e647" providerId="LiveId" clId="{C81CEAAF-EC07-4339-B8D1-00A52F253409}" dt="2020-01-26T09:58:00.504" v="1572" actId="6549"/>
        <pc:sldMkLst>
          <pc:docMk/>
          <pc:sldMk cId="2827501178" sldId="1646"/>
        </pc:sldMkLst>
        <pc:spChg chg="mod">
          <ac:chgData name="Richard Barrett" userId="3d34b40d6378e647" providerId="LiveId" clId="{C81CEAAF-EC07-4339-B8D1-00A52F253409}" dt="2020-01-26T09:58:00.504" v="1572" actId="6549"/>
          <ac:spMkLst>
            <pc:docMk/>
            <pc:sldMk cId="2827501178" sldId="1646"/>
            <ac:spMk id="10" creationId="{CD342ADF-60B9-48CD-A6BA-64F117820719}"/>
          </ac:spMkLst>
        </pc:spChg>
        <pc:graphicFrameChg chg="mod">
          <ac:chgData name="Richard Barrett" userId="3d34b40d6378e647" providerId="LiveId" clId="{C81CEAAF-EC07-4339-B8D1-00A52F253409}" dt="2020-01-22T17:01:59.577" v="83" actId="1076"/>
          <ac:graphicFrameMkLst>
            <pc:docMk/>
            <pc:sldMk cId="2827501178" sldId="1646"/>
            <ac:graphicFrameMk id="12" creationId="{AD80E112-91F8-4DB1-917F-2AEA9A1C1335}"/>
          </ac:graphicFrameMkLst>
        </pc:graphicFrameChg>
      </pc:sldChg>
      <pc:sldChg chg="modSp">
        <pc:chgData name="Richard Barrett" userId="3d34b40d6378e647" providerId="LiveId" clId="{C81CEAAF-EC07-4339-B8D1-00A52F253409}" dt="2020-01-22T17:02:57.724" v="89" actId="207"/>
        <pc:sldMkLst>
          <pc:docMk/>
          <pc:sldMk cId="3071582673" sldId="1652"/>
        </pc:sldMkLst>
        <pc:graphicFrameChg chg="modGraphic">
          <ac:chgData name="Richard Barrett" userId="3d34b40d6378e647" providerId="LiveId" clId="{C81CEAAF-EC07-4339-B8D1-00A52F253409}" dt="2020-01-22T17:02:57.724" v="89" actId="207"/>
          <ac:graphicFrameMkLst>
            <pc:docMk/>
            <pc:sldMk cId="3071582673" sldId="1652"/>
            <ac:graphicFrameMk id="4" creationId="{146078BB-6A92-402B-9E28-7CA0F2526DE8}"/>
          </ac:graphicFrameMkLst>
        </pc:graphicFrameChg>
      </pc:sldChg>
      <pc:sldChg chg="del">
        <pc:chgData name="Richard Barrett" userId="3d34b40d6378e647" providerId="LiveId" clId="{C81CEAAF-EC07-4339-B8D1-00A52F253409}" dt="2020-01-22T17:14:31.003" v="180" actId="47"/>
        <pc:sldMkLst>
          <pc:docMk/>
          <pc:sldMk cId="3153465519" sldId="1661"/>
        </pc:sldMkLst>
      </pc:sldChg>
      <pc:sldChg chg="del">
        <pc:chgData name="Richard Barrett" userId="3d34b40d6378e647" providerId="LiveId" clId="{C81CEAAF-EC07-4339-B8D1-00A52F253409}" dt="2020-01-22T17:14:31.003" v="180" actId="47"/>
        <pc:sldMkLst>
          <pc:docMk/>
          <pc:sldMk cId="1493389507" sldId="1662"/>
        </pc:sldMkLst>
      </pc:sldChg>
      <pc:sldChg chg="del">
        <pc:chgData name="Richard Barrett" userId="3d34b40d6378e647" providerId="LiveId" clId="{C81CEAAF-EC07-4339-B8D1-00A52F253409}" dt="2020-01-22T17:14:31.003" v="180" actId="47"/>
        <pc:sldMkLst>
          <pc:docMk/>
          <pc:sldMk cId="2379763795" sldId="1663"/>
        </pc:sldMkLst>
      </pc:sldChg>
      <pc:sldChg chg="addSp delSp modSp">
        <pc:chgData name="Richard Barrett" userId="3d34b40d6378e647" providerId="LiveId" clId="{C81CEAAF-EC07-4339-B8D1-00A52F253409}" dt="2020-01-22T17:13:30.533" v="173" actId="20577"/>
        <pc:sldMkLst>
          <pc:docMk/>
          <pc:sldMk cId="3237732455" sldId="1679"/>
        </pc:sldMkLst>
        <pc:spChg chg="del">
          <ac:chgData name="Richard Barrett" userId="3d34b40d6378e647" providerId="LiveId" clId="{C81CEAAF-EC07-4339-B8D1-00A52F253409}" dt="2020-01-22T17:11:05.116" v="120" actId="478"/>
          <ac:spMkLst>
            <pc:docMk/>
            <pc:sldMk cId="3237732455" sldId="1679"/>
            <ac:spMk id="3" creationId="{87582AB9-6E2C-41B9-A7ED-F50CE1916E22}"/>
          </ac:spMkLst>
        </pc:spChg>
        <pc:spChg chg="add del mod">
          <ac:chgData name="Richard Barrett" userId="3d34b40d6378e647" providerId="LiveId" clId="{C81CEAAF-EC07-4339-B8D1-00A52F253409}" dt="2020-01-22T17:11:08.853" v="121" actId="478"/>
          <ac:spMkLst>
            <pc:docMk/>
            <pc:sldMk cId="3237732455" sldId="1679"/>
            <ac:spMk id="8" creationId="{907661D8-FDF2-4C48-A149-71B37D269F2D}"/>
          </ac:spMkLst>
        </pc:spChg>
        <pc:spChg chg="add mod">
          <ac:chgData name="Richard Barrett" userId="3d34b40d6378e647" providerId="LiveId" clId="{C81CEAAF-EC07-4339-B8D1-00A52F253409}" dt="2020-01-22T17:13:30.533" v="173" actId="20577"/>
          <ac:spMkLst>
            <pc:docMk/>
            <pc:sldMk cId="3237732455" sldId="1679"/>
            <ac:spMk id="9" creationId="{76879FC1-B86D-424E-BE47-0E288481D74C}"/>
          </ac:spMkLst>
        </pc:spChg>
      </pc:sldChg>
      <pc:sldChg chg="modSp">
        <pc:chgData name="Richard Barrett" userId="3d34b40d6378e647" providerId="LiveId" clId="{C81CEAAF-EC07-4339-B8D1-00A52F253409}" dt="2020-01-22T17:22:11.465" v="550" actId="207"/>
        <pc:sldMkLst>
          <pc:docMk/>
          <pc:sldMk cId="2325600117" sldId="1702"/>
        </pc:sldMkLst>
        <pc:graphicFrameChg chg="modGraphic">
          <ac:chgData name="Richard Barrett" userId="3d34b40d6378e647" providerId="LiveId" clId="{C81CEAAF-EC07-4339-B8D1-00A52F253409}" dt="2020-01-22T17:22:11.465" v="550" actId="207"/>
          <ac:graphicFrameMkLst>
            <pc:docMk/>
            <pc:sldMk cId="2325600117" sldId="1702"/>
            <ac:graphicFrameMk id="4" creationId="{146078BB-6A92-402B-9E28-7CA0F2526DE8}"/>
          </ac:graphicFrameMkLst>
        </pc:graphicFrameChg>
        <pc:graphicFrameChg chg="modGraphic">
          <ac:chgData name="Richard Barrett" userId="3d34b40d6378e647" providerId="LiveId" clId="{C81CEAAF-EC07-4339-B8D1-00A52F253409}" dt="2020-01-22T17:07:06.729" v="112" actId="207"/>
          <ac:graphicFrameMkLst>
            <pc:docMk/>
            <pc:sldMk cId="2325600117" sldId="1702"/>
            <ac:graphicFrameMk id="5" creationId="{2779A38D-E69D-4C75-A224-885EF42C8FA7}"/>
          </ac:graphicFrameMkLst>
        </pc:graphicFrameChg>
        <pc:graphicFrameChg chg="modGraphic">
          <ac:chgData name="Richard Barrett" userId="3d34b40d6378e647" providerId="LiveId" clId="{C81CEAAF-EC07-4339-B8D1-00A52F253409}" dt="2020-01-22T17:07:33.850" v="114" actId="207"/>
          <ac:graphicFrameMkLst>
            <pc:docMk/>
            <pc:sldMk cId="2325600117" sldId="1702"/>
            <ac:graphicFrameMk id="6" creationId="{4ECF729E-466A-4345-A98C-6B918E692EF6}"/>
          </ac:graphicFrameMkLst>
        </pc:graphicFrameChg>
      </pc:sldChg>
      <pc:sldChg chg="modSp">
        <pc:chgData name="Richard Barrett" userId="3d34b40d6378e647" providerId="LiveId" clId="{C81CEAAF-EC07-4339-B8D1-00A52F253409}" dt="2020-01-22T17:07:28.032" v="113" actId="207"/>
        <pc:sldMkLst>
          <pc:docMk/>
          <pc:sldMk cId="3334233834" sldId="1703"/>
        </pc:sldMkLst>
        <pc:graphicFrameChg chg="modGraphic">
          <ac:chgData name="Richard Barrett" userId="3d34b40d6378e647" providerId="LiveId" clId="{C81CEAAF-EC07-4339-B8D1-00A52F253409}" dt="2020-01-22T17:07:28.032" v="113" actId="207"/>
          <ac:graphicFrameMkLst>
            <pc:docMk/>
            <pc:sldMk cId="3334233834" sldId="1703"/>
            <ac:graphicFrameMk id="4" creationId="{146078BB-6A92-402B-9E28-7CA0F2526DE8}"/>
          </ac:graphicFrameMkLst>
        </pc:graphicFrameChg>
      </pc:sldChg>
      <pc:sldChg chg="addSp delSp modSp">
        <pc:chgData name="Richard Barrett" userId="3d34b40d6378e647" providerId="LiveId" clId="{C81CEAAF-EC07-4339-B8D1-00A52F253409}" dt="2020-01-22T17:09:03.168" v="118" actId="113"/>
        <pc:sldMkLst>
          <pc:docMk/>
          <pc:sldMk cId="895716" sldId="1704"/>
        </pc:sldMkLst>
        <pc:spChg chg="add del mod">
          <ac:chgData name="Richard Barrett" userId="3d34b40d6378e647" providerId="LiveId" clId="{C81CEAAF-EC07-4339-B8D1-00A52F253409}" dt="2020-01-22T17:05:02.884" v="100" actId="478"/>
          <ac:spMkLst>
            <pc:docMk/>
            <pc:sldMk cId="895716" sldId="1704"/>
            <ac:spMk id="38" creationId="{8F94AA19-8D17-4690-8FBD-8C675561B2EC}"/>
          </ac:spMkLst>
        </pc:spChg>
        <pc:graphicFrameChg chg="modGraphic">
          <ac:chgData name="Richard Barrett" userId="3d34b40d6378e647" providerId="LiveId" clId="{C81CEAAF-EC07-4339-B8D1-00A52F253409}" dt="2020-01-22T17:08:39.212" v="116" actId="207"/>
          <ac:graphicFrameMkLst>
            <pc:docMk/>
            <pc:sldMk cId="895716" sldId="1704"/>
            <ac:graphicFrameMk id="4" creationId="{146078BB-6A92-402B-9E28-7CA0F2526DE8}"/>
          </ac:graphicFrameMkLst>
        </pc:graphicFrameChg>
        <pc:graphicFrameChg chg="modGraphic">
          <ac:chgData name="Richard Barrett" userId="3d34b40d6378e647" providerId="LiveId" clId="{C81CEAAF-EC07-4339-B8D1-00A52F253409}" dt="2020-01-22T17:09:03.168" v="118" actId="113"/>
          <ac:graphicFrameMkLst>
            <pc:docMk/>
            <pc:sldMk cId="895716" sldId="1704"/>
            <ac:graphicFrameMk id="5" creationId="{2779A38D-E69D-4C75-A224-885EF42C8FA7}"/>
          </ac:graphicFrameMkLst>
        </pc:graphicFrameChg>
        <pc:graphicFrameChg chg="modGraphic">
          <ac:chgData name="Richard Barrett" userId="3d34b40d6378e647" providerId="LiveId" clId="{C81CEAAF-EC07-4339-B8D1-00A52F253409}" dt="2020-01-22T17:09:00.591" v="117" actId="113"/>
          <ac:graphicFrameMkLst>
            <pc:docMk/>
            <pc:sldMk cId="895716" sldId="1704"/>
            <ac:graphicFrameMk id="6" creationId="{4ECF729E-466A-4345-A98C-6B918E692EF6}"/>
          </ac:graphicFrameMkLst>
        </pc:graphicFrameChg>
      </pc:sldChg>
      <pc:sldChg chg="addSp delSp modSp">
        <pc:chgData name="Richard Barrett" userId="3d34b40d6378e647" providerId="LiveId" clId="{C81CEAAF-EC07-4339-B8D1-00A52F253409}" dt="2020-01-22T17:24:42.196" v="684" actId="1076"/>
        <pc:sldMkLst>
          <pc:docMk/>
          <pc:sldMk cId="2732741614" sldId="1705"/>
        </pc:sldMkLst>
        <pc:spChg chg="del">
          <ac:chgData name="Richard Barrett" userId="3d34b40d6378e647" providerId="LiveId" clId="{C81CEAAF-EC07-4339-B8D1-00A52F253409}" dt="2020-01-22T17:14:03.228" v="174" actId="478"/>
          <ac:spMkLst>
            <pc:docMk/>
            <pc:sldMk cId="2732741614" sldId="1705"/>
            <ac:spMk id="3" creationId="{87582AB9-6E2C-41B9-A7ED-F50CE1916E22}"/>
          </ac:spMkLst>
        </pc:spChg>
        <pc:spChg chg="add del mod">
          <ac:chgData name="Richard Barrett" userId="3d34b40d6378e647" providerId="LiveId" clId="{C81CEAAF-EC07-4339-B8D1-00A52F253409}" dt="2020-01-22T17:14:07.244" v="175" actId="478"/>
          <ac:spMkLst>
            <pc:docMk/>
            <pc:sldMk cId="2732741614" sldId="1705"/>
            <ac:spMk id="8" creationId="{ADC745D9-46AA-419B-895E-B27AC6046253}"/>
          </ac:spMkLst>
        </pc:spChg>
        <pc:spChg chg="add mod">
          <ac:chgData name="Richard Barrett" userId="3d34b40d6378e647" providerId="LiveId" clId="{C81CEAAF-EC07-4339-B8D1-00A52F253409}" dt="2020-01-22T17:24:42.196" v="684" actId="1076"/>
          <ac:spMkLst>
            <pc:docMk/>
            <pc:sldMk cId="2732741614" sldId="1705"/>
            <ac:spMk id="9" creationId="{AD140BE6-D957-493A-9296-7F8C75CA8F45}"/>
          </ac:spMkLst>
        </pc:spChg>
      </pc:sldChg>
      <pc:sldChg chg="addSp delSp modSp">
        <pc:chgData name="Richard Barrett" userId="3d34b40d6378e647" providerId="LiveId" clId="{C81CEAAF-EC07-4339-B8D1-00A52F253409}" dt="2020-01-22T17:28:52.909" v="887" actId="6549"/>
        <pc:sldMkLst>
          <pc:docMk/>
          <pc:sldMk cId="2371818362" sldId="1706"/>
        </pc:sldMkLst>
        <pc:spChg chg="del">
          <ac:chgData name="Richard Barrett" userId="3d34b40d6378e647" providerId="LiveId" clId="{C81CEAAF-EC07-4339-B8D1-00A52F253409}" dt="2020-01-22T17:14:14.074" v="176" actId="478"/>
          <ac:spMkLst>
            <pc:docMk/>
            <pc:sldMk cId="2371818362" sldId="1706"/>
            <ac:spMk id="3" creationId="{87582AB9-6E2C-41B9-A7ED-F50CE1916E22}"/>
          </ac:spMkLst>
        </pc:spChg>
        <pc:spChg chg="add del mod">
          <ac:chgData name="Richard Barrett" userId="3d34b40d6378e647" providerId="LiveId" clId="{C81CEAAF-EC07-4339-B8D1-00A52F253409}" dt="2020-01-22T17:14:16.876" v="177" actId="478"/>
          <ac:spMkLst>
            <pc:docMk/>
            <pc:sldMk cId="2371818362" sldId="1706"/>
            <ac:spMk id="8" creationId="{DA47E567-3F36-4789-A3B8-05804799C4E8}"/>
          </ac:spMkLst>
        </pc:spChg>
        <pc:spChg chg="add mod">
          <ac:chgData name="Richard Barrett" userId="3d34b40d6378e647" providerId="LiveId" clId="{C81CEAAF-EC07-4339-B8D1-00A52F253409}" dt="2020-01-22T17:28:52.909" v="887" actId="6549"/>
          <ac:spMkLst>
            <pc:docMk/>
            <pc:sldMk cId="2371818362" sldId="1706"/>
            <ac:spMk id="9" creationId="{D278C275-D635-45CB-B64C-645189756584}"/>
          </ac:spMkLst>
        </pc:spChg>
      </pc:sldChg>
      <pc:sldChg chg="addSp delSp modSp">
        <pc:chgData name="Richard Barrett" userId="3d34b40d6378e647" providerId="LiveId" clId="{C81CEAAF-EC07-4339-B8D1-00A52F253409}" dt="2020-01-22T17:38:49.174" v="1449" actId="6549"/>
        <pc:sldMkLst>
          <pc:docMk/>
          <pc:sldMk cId="122129650" sldId="1707"/>
        </pc:sldMkLst>
        <pc:spChg chg="del">
          <ac:chgData name="Richard Barrett" userId="3d34b40d6378e647" providerId="LiveId" clId="{C81CEAAF-EC07-4339-B8D1-00A52F253409}" dt="2020-01-22T17:14:22.475" v="178" actId="478"/>
          <ac:spMkLst>
            <pc:docMk/>
            <pc:sldMk cId="122129650" sldId="1707"/>
            <ac:spMk id="3" creationId="{87582AB9-6E2C-41B9-A7ED-F50CE1916E22}"/>
          </ac:spMkLst>
        </pc:spChg>
        <pc:spChg chg="add del mod">
          <ac:chgData name="Richard Barrett" userId="3d34b40d6378e647" providerId="LiveId" clId="{C81CEAAF-EC07-4339-B8D1-00A52F253409}" dt="2020-01-22T17:14:25.537" v="179" actId="478"/>
          <ac:spMkLst>
            <pc:docMk/>
            <pc:sldMk cId="122129650" sldId="1707"/>
            <ac:spMk id="8" creationId="{DE98FEF6-B8B5-4255-A1F3-9E89D14E60E9}"/>
          </ac:spMkLst>
        </pc:spChg>
        <pc:spChg chg="add mod">
          <ac:chgData name="Richard Barrett" userId="3d34b40d6378e647" providerId="LiveId" clId="{C81CEAAF-EC07-4339-B8D1-00A52F253409}" dt="2020-01-22T17:38:49.174" v="1449" actId="6549"/>
          <ac:spMkLst>
            <pc:docMk/>
            <pc:sldMk cId="122129650" sldId="1707"/>
            <ac:spMk id="9" creationId="{CA3E80A1-D93E-4A55-85B0-198C6417E38C}"/>
          </ac:spMkLst>
        </pc:spChg>
      </pc:sldChg>
      <pc:sldChg chg="modSp add">
        <pc:chgData name="Richard Barrett" userId="3d34b40d6378e647" providerId="LiveId" clId="{C81CEAAF-EC07-4339-B8D1-00A52F253409}" dt="2020-01-27T10:41:01" v="2116" actId="6549"/>
        <pc:sldMkLst>
          <pc:docMk/>
          <pc:sldMk cId="835998919" sldId="1709"/>
        </pc:sldMkLst>
        <pc:spChg chg="mod">
          <ac:chgData name="Richard Barrett" userId="3d34b40d6378e647" providerId="LiveId" clId="{C81CEAAF-EC07-4339-B8D1-00A52F253409}" dt="2020-01-27T10:41:01" v="2116" actId="6549"/>
          <ac:spMkLst>
            <pc:docMk/>
            <pc:sldMk cId="835998919" sldId="1709"/>
            <ac:spMk id="9" creationId="{2CCEF681-35E0-4B61-9752-B408B208C24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D45D6-FACC-40C5-AD85-06F385FB73A4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AE4AE-6EB7-4DDD-9446-2609E805E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67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06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14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9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4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0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1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3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98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0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5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65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F3A2-47B5-411E-BAA0-D32C0187B7A7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C13FC-72CA-42AA-8AB0-5B7EF8F9A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8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https://www.barrettacademy.com/atlas-of-consciousnes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https://www.barrettacademy.com/global-consciousness-indicato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hyperlink" Target="https://www.barrettacademy.com/gci-tables-201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82628F-1C5C-4110-AE0D-30F476A9A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173" r="4495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C8010-A0B1-412B-B239-DD53DAE8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2019 WELL-BEING REPORT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6537D0F-7DFB-41CD-8E41-1859BFC18D35}"/>
              </a:ext>
            </a:extLst>
          </p:cNvPr>
          <p:cNvSpPr txBox="1"/>
          <p:nvPr/>
        </p:nvSpPr>
        <p:spPr>
          <a:xfrm>
            <a:off x="2669447" y="1931291"/>
            <a:ext cx="3637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4472C4">
                    <a:lumMod val="75000"/>
                  </a:srgbClr>
                </a:solidFill>
                <a:latin typeface="Arial Black" panose="020B0A04020102020204" pitchFamily="34" charset="0"/>
                <a:ea typeface="+mj-ea"/>
                <a:cs typeface="Aharoni" panose="020B0604020202020204" pitchFamily="2" charset="-79"/>
                <a:sym typeface="Calibri"/>
              </a:rPr>
              <a:t>SWITZERLAND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F5659-A25B-487E-8C10-D3700F4B85F2}"/>
              </a:ext>
            </a:extLst>
          </p:cNvPr>
          <p:cNvSpPr/>
          <p:nvPr/>
        </p:nvSpPr>
        <p:spPr>
          <a:xfrm>
            <a:off x="847287" y="6303371"/>
            <a:ext cx="7281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Barrett Academy for  the Advancement of Human Values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332400-C5A0-4ACB-AA6F-95790B5908E4}"/>
              </a:ext>
            </a:extLst>
          </p:cNvPr>
          <p:cNvSpPr/>
          <p:nvPr/>
        </p:nvSpPr>
        <p:spPr>
          <a:xfrm>
            <a:off x="25013" y="5325316"/>
            <a:ext cx="9143980" cy="739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A6FE6CA-877B-4F59-B733-C4CBAEFC717D}"/>
              </a:ext>
            </a:extLst>
          </p:cNvPr>
          <p:cNvSpPr txBox="1">
            <a:spLocks/>
          </p:cNvSpPr>
          <p:nvPr/>
        </p:nvSpPr>
        <p:spPr>
          <a:xfrm>
            <a:off x="284003" y="5334617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haroni" panose="020B0604020202020204" pitchFamily="2" charset="-79"/>
                <a:sym typeface="Calibri"/>
              </a:rPr>
              <a:t>2019 WELL-BEING REPORT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Aharoni" panose="020B0604020202020204" pitchFamily="2" charset="-79"/>
              <a:sym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15FC6D-726B-4336-9EA3-24DBD2BDCFDE}"/>
              </a:ext>
            </a:extLst>
          </p:cNvPr>
          <p:cNvCxnSpPr/>
          <p:nvPr/>
        </p:nvCxnSpPr>
        <p:spPr>
          <a:xfrm>
            <a:off x="0" y="5241983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1081D46-64CF-DE45-991C-D7FBF2B72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72" y="2516066"/>
            <a:ext cx="3126453" cy="20766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535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7F07F68-89AD-4B17-9911-2EB02E35EE57}"/>
              </a:ext>
            </a:extLst>
          </p:cNvPr>
          <p:cNvSpPr/>
          <p:nvPr/>
        </p:nvSpPr>
        <p:spPr>
          <a:xfrm>
            <a:off x="0" y="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98CAA-8362-48B3-9CC5-4DBB3B78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112" y="-142665"/>
            <a:ext cx="5185441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Transformation Needs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6078BB-6A92-402B-9E28-7CA0F2526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414710"/>
              </p:ext>
            </p:extLst>
          </p:nvPr>
        </p:nvGraphicFramePr>
        <p:xfrm>
          <a:off x="3001162" y="1577455"/>
          <a:ext cx="3693252" cy="3409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313">
                  <a:extLst>
                    <a:ext uri="{9D8B030D-6E8A-4147-A177-3AD203B41FA5}">
                      <a16:colId xmlns:a16="http://schemas.microsoft.com/office/drawing/2014/main" val="3246184430"/>
                    </a:ext>
                  </a:extLst>
                </a:gridCol>
                <a:gridCol w="923313">
                  <a:extLst>
                    <a:ext uri="{9D8B030D-6E8A-4147-A177-3AD203B41FA5}">
                      <a16:colId xmlns:a16="http://schemas.microsoft.com/office/drawing/2014/main" val="333704196"/>
                    </a:ext>
                  </a:extLst>
                </a:gridCol>
                <a:gridCol w="923313">
                  <a:extLst>
                    <a:ext uri="{9D8B030D-6E8A-4147-A177-3AD203B41FA5}">
                      <a16:colId xmlns:a16="http://schemas.microsoft.com/office/drawing/2014/main" val="1016254677"/>
                    </a:ext>
                  </a:extLst>
                </a:gridCol>
                <a:gridCol w="923313">
                  <a:extLst>
                    <a:ext uri="{9D8B030D-6E8A-4147-A177-3AD203B41FA5}">
                      <a16:colId xmlns:a16="http://schemas.microsoft.com/office/drawing/2014/main" val="1774554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582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86.85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95.74</a:t>
                      </a:r>
                    </a:p>
                  </a:txBody>
                  <a:tcPr marL="0" marR="0" marT="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76.92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92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88.29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95.74</a:t>
                      </a: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74.29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01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83.39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95.70</a:t>
                      </a:r>
                    </a:p>
                  </a:txBody>
                  <a:tcPr marL="0" marR="0" marT="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71.31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1884"/>
                  </a:ext>
                </a:extLst>
              </a:tr>
              <a:tr h="93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-3.46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-5.61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84067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446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80623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244D741-F419-49D8-9A62-CFB6B4AE3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015407"/>
              </p:ext>
            </p:extLst>
          </p:nvPr>
        </p:nvGraphicFramePr>
        <p:xfrm>
          <a:off x="1886478" y="1584616"/>
          <a:ext cx="893951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951">
                  <a:extLst>
                    <a:ext uri="{9D8B030D-6E8A-4147-A177-3AD203B41FA5}">
                      <a16:colId xmlns:a16="http://schemas.microsoft.com/office/drawing/2014/main" val="2997899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365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85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559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6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Change 2014- 2018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714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Rank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2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Consistent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380754"/>
                  </a:ext>
                </a:extLst>
              </a:tr>
            </a:tbl>
          </a:graphicData>
        </a:graphic>
      </p:graphicFrame>
      <p:pic>
        <p:nvPicPr>
          <p:cNvPr id="23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7DD7889-A981-418E-AAEB-53E8070D3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EADCE9C-0FE8-42F4-985B-45FA28DF31E1}"/>
              </a:ext>
            </a:extLst>
          </p:cNvPr>
          <p:cNvSpPr/>
          <p:nvPr/>
        </p:nvSpPr>
        <p:spPr>
          <a:xfrm>
            <a:off x="821598" y="5150948"/>
            <a:ext cx="839423" cy="2516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751EAF-509C-4904-8A10-DAC606FB8585}"/>
              </a:ext>
            </a:extLst>
          </p:cNvPr>
          <p:cNvSpPr txBox="1"/>
          <p:nvPr/>
        </p:nvSpPr>
        <p:spPr>
          <a:xfrm>
            <a:off x="1904301" y="5092117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Best performances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B601A3-121B-4107-9F4D-BD444EF8CFBE}"/>
              </a:ext>
            </a:extLst>
          </p:cNvPr>
          <p:cNvSpPr/>
          <p:nvPr/>
        </p:nvSpPr>
        <p:spPr>
          <a:xfrm>
            <a:off x="821598" y="5525332"/>
            <a:ext cx="839423" cy="2516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52E2F7-5AD0-4B80-AC6C-BC139C0AD71C}"/>
              </a:ext>
            </a:extLst>
          </p:cNvPr>
          <p:cNvSpPr txBox="1"/>
          <p:nvPr/>
        </p:nvSpPr>
        <p:spPr>
          <a:xfrm>
            <a:off x="1880532" y="5466501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Worst performances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6DF2B9AE-45C5-4E4A-B1A3-9551AB3521BF}"/>
              </a:ext>
            </a:extLst>
          </p:cNvPr>
          <p:cNvSpPr/>
          <p:nvPr/>
        </p:nvSpPr>
        <p:spPr>
          <a:xfrm>
            <a:off x="5187329" y="5550500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4BB2A3-E3F6-40DA-8211-411180A94E85}"/>
              </a:ext>
            </a:extLst>
          </p:cNvPr>
          <p:cNvSpPr txBox="1"/>
          <p:nvPr/>
        </p:nvSpPr>
        <p:spPr>
          <a:xfrm>
            <a:off x="5564697" y="5466501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Consistent decliner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7D3C55-057F-4544-B9AD-D4ECFFA4CDD7}"/>
              </a:ext>
            </a:extLst>
          </p:cNvPr>
          <p:cNvSpPr txBox="1"/>
          <p:nvPr/>
        </p:nvSpPr>
        <p:spPr>
          <a:xfrm>
            <a:off x="5589864" y="5092117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Consistent improver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790A47F5-4E3C-407F-87D3-DF6D696A21BA}"/>
              </a:ext>
            </a:extLst>
          </p:cNvPr>
          <p:cNvSpPr/>
          <p:nvPr/>
        </p:nvSpPr>
        <p:spPr>
          <a:xfrm rot="10800000">
            <a:off x="5183000" y="5176115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1CB74-C621-4EAA-BE63-AF461E8B0272}"/>
              </a:ext>
            </a:extLst>
          </p:cNvPr>
          <p:cNvSpPr txBox="1"/>
          <p:nvPr/>
        </p:nvSpPr>
        <p:spPr>
          <a:xfrm>
            <a:off x="4198289" y="1213437"/>
            <a:ext cx="129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LEVEL 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79AB2C-4629-473F-9DC3-AA1575C54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788864"/>
            <a:ext cx="737680" cy="1280271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605553EF-6395-4B0D-A6A5-50B5F73C7095}"/>
              </a:ext>
            </a:extLst>
          </p:cNvPr>
          <p:cNvSpPr/>
          <p:nvPr/>
        </p:nvSpPr>
        <p:spPr>
          <a:xfrm>
            <a:off x="7523766" y="3300575"/>
            <a:ext cx="192947" cy="254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1" name="Arrow: Down 28">
            <a:extLst>
              <a:ext uri="{FF2B5EF4-FFF2-40B4-BE49-F238E27FC236}">
                <a16:creationId xmlns:a16="http://schemas.microsoft.com/office/drawing/2014/main" id="{95E55D19-77D4-1C4D-A538-34C6304A1893}"/>
              </a:ext>
            </a:extLst>
          </p:cNvPr>
          <p:cNvSpPr/>
          <p:nvPr/>
        </p:nvSpPr>
        <p:spPr>
          <a:xfrm>
            <a:off x="4285214" y="4703574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2" name="Arrow: Down 28">
            <a:extLst>
              <a:ext uri="{FF2B5EF4-FFF2-40B4-BE49-F238E27FC236}">
                <a16:creationId xmlns:a16="http://schemas.microsoft.com/office/drawing/2014/main" id="{B80C2E46-A905-4E4F-8973-54A31B678F4B}"/>
              </a:ext>
            </a:extLst>
          </p:cNvPr>
          <p:cNvSpPr/>
          <p:nvPr/>
        </p:nvSpPr>
        <p:spPr>
          <a:xfrm>
            <a:off x="6106627" y="4677673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2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8928850-9F34-4B7C-AB9D-7D6287890A7F}"/>
              </a:ext>
            </a:extLst>
          </p:cNvPr>
          <p:cNvSpPr/>
          <p:nvPr/>
        </p:nvSpPr>
        <p:spPr>
          <a:xfrm>
            <a:off x="-1" y="-5685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98CAA-8362-48B3-9CC5-4DBB3B78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636" y="-199515"/>
            <a:ext cx="6916725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Growth Needs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6078BB-6A92-402B-9E28-7CA0F2526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663905"/>
              </p:ext>
            </p:extLst>
          </p:nvPr>
        </p:nvGraphicFramePr>
        <p:xfrm>
          <a:off x="2267121" y="1551619"/>
          <a:ext cx="1778466" cy="3405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085">
                  <a:extLst>
                    <a:ext uri="{9D8B030D-6E8A-4147-A177-3AD203B41FA5}">
                      <a16:colId xmlns:a16="http://schemas.microsoft.com/office/drawing/2014/main" val="333704196"/>
                    </a:ext>
                  </a:extLst>
                </a:gridCol>
                <a:gridCol w="849381">
                  <a:extLst>
                    <a:ext uri="{9D8B030D-6E8A-4147-A177-3AD203B41FA5}">
                      <a16:colId xmlns:a16="http://schemas.microsoft.com/office/drawing/2014/main" val="1016254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582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87.39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99.68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92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78.36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98.90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01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88.37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99.55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1884"/>
                  </a:ext>
                </a:extLst>
              </a:tr>
              <a:tr h="9323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6481280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19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0847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79A38D-E69D-4C75-A224-885EF42C8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293832"/>
              </p:ext>
            </p:extLst>
          </p:nvPr>
        </p:nvGraphicFramePr>
        <p:xfrm>
          <a:off x="4291488" y="1556699"/>
          <a:ext cx="1689862" cy="341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55">
                  <a:extLst>
                    <a:ext uri="{9D8B030D-6E8A-4147-A177-3AD203B41FA5}">
                      <a16:colId xmlns:a16="http://schemas.microsoft.com/office/drawing/2014/main" val="1052309407"/>
                    </a:ext>
                  </a:extLst>
                </a:gridCol>
                <a:gridCol w="817407">
                  <a:extLst>
                    <a:ext uri="{9D8B030D-6E8A-4147-A177-3AD203B41FA5}">
                      <a16:colId xmlns:a16="http://schemas.microsoft.com/office/drawing/2014/main" val="2712369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83.28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7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83.53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93.00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55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86.23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649766"/>
                  </a:ext>
                </a:extLst>
              </a:tr>
              <a:tr h="9420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9115009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085135"/>
                  </a:ext>
                </a:extLst>
              </a:tr>
              <a:tr h="36017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49450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CF729E-466A-4345-A98C-6B918E692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086745"/>
              </p:ext>
            </p:extLst>
          </p:nvPr>
        </p:nvGraphicFramePr>
        <p:xfrm>
          <a:off x="6265521" y="1551619"/>
          <a:ext cx="1778466" cy="3405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55">
                  <a:extLst>
                    <a:ext uri="{9D8B030D-6E8A-4147-A177-3AD203B41FA5}">
                      <a16:colId xmlns:a16="http://schemas.microsoft.com/office/drawing/2014/main" val="1052309407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2712369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99.10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7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99.63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55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96.93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649766"/>
                  </a:ext>
                </a:extLst>
              </a:tr>
              <a:tr h="9323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3073429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498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9424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244D741-F419-49D8-9A62-CFB6B4AE3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178195"/>
              </p:ext>
            </p:extLst>
          </p:nvPr>
        </p:nvGraphicFramePr>
        <p:xfrm>
          <a:off x="1141163" y="1551619"/>
          <a:ext cx="893951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951">
                  <a:extLst>
                    <a:ext uri="{9D8B030D-6E8A-4147-A177-3AD203B41FA5}">
                      <a16:colId xmlns:a16="http://schemas.microsoft.com/office/drawing/2014/main" val="2997899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365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85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559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6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Change 2014 -2018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714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Rank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202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Consistent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873806"/>
                  </a:ext>
                </a:extLst>
              </a:tr>
            </a:tbl>
          </a:graphicData>
        </a:graphic>
      </p:graphicFrame>
      <p:pic>
        <p:nvPicPr>
          <p:cNvPr id="20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8C1D8BEF-1888-422B-892F-C174F355B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A5C6F74-8C07-4869-82FE-9E6DF3D19FE0}"/>
              </a:ext>
            </a:extLst>
          </p:cNvPr>
          <p:cNvSpPr/>
          <p:nvPr/>
        </p:nvSpPr>
        <p:spPr>
          <a:xfrm>
            <a:off x="821598" y="5184504"/>
            <a:ext cx="839423" cy="2516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7DB763-35C3-4C36-ACFF-92F2B3B08E8F}"/>
              </a:ext>
            </a:extLst>
          </p:cNvPr>
          <p:cNvSpPr txBox="1"/>
          <p:nvPr/>
        </p:nvSpPr>
        <p:spPr>
          <a:xfrm>
            <a:off x="1904301" y="5125673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Best performances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901EC6-45BA-499F-9F1F-D7F8DF4E9A30}"/>
              </a:ext>
            </a:extLst>
          </p:cNvPr>
          <p:cNvSpPr/>
          <p:nvPr/>
        </p:nvSpPr>
        <p:spPr>
          <a:xfrm>
            <a:off x="821598" y="5558888"/>
            <a:ext cx="839423" cy="2516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168F1B-DE94-40BE-856D-9D35C47DBFE2}"/>
              </a:ext>
            </a:extLst>
          </p:cNvPr>
          <p:cNvSpPr txBox="1"/>
          <p:nvPr/>
        </p:nvSpPr>
        <p:spPr>
          <a:xfrm>
            <a:off x="1880532" y="5500057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Worst performances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21598177-B256-4A87-A352-F99E084AACD7}"/>
              </a:ext>
            </a:extLst>
          </p:cNvPr>
          <p:cNvSpPr/>
          <p:nvPr/>
        </p:nvSpPr>
        <p:spPr>
          <a:xfrm>
            <a:off x="5197748" y="5609223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9591F9-FAF4-421F-ABFC-ED72379F5A62}"/>
              </a:ext>
            </a:extLst>
          </p:cNvPr>
          <p:cNvSpPr txBox="1"/>
          <p:nvPr/>
        </p:nvSpPr>
        <p:spPr>
          <a:xfrm>
            <a:off x="5564697" y="5500057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Consistent decliner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3E867F-3D73-427B-A0E5-594684A3E82B}"/>
              </a:ext>
            </a:extLst>
          </p:cNvPr>
          <p:cNvSpPr txBox="1"/>
          <p:nvPr/>
        </p:nvSpPr>
        <p:spPr>
          <a:xfrm>
            <a:off x="5589864" y="5125673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Consistent improver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A9F72F27-C414-4F28-90DE-1E74C22880E6}"/>
              </a:ext>
            </a:extLst>
          </p:cNvPr>
          <p:cNvSpPr/>
          <p:nvPr/>
        </p:nvSpPr>
        <p:spPr>
          <a:xfrm rot="10800000">
            <a:off x="5183000" y="5209671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1B9C15-7ED4-4D16-BA88-4CEE41D2CD7C}"/>
              </a:ext>
            </a:extLst>
          </p:cNvPr>
          <p:cNvSpPr txBox="1"/>
          <p:nvPr/>
        </p:nvSpPr>
        <p:spPr>
          <a:xfrm>
            <a:off x="2553964" y="1190676"/>
            <a:ext cx="129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LEVEL 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08D751-BFE3-46D0-B1A8-EB25A7A63C24}"/>
              </a:ext>
            </a:extLst>
          </p:cNvPr>
          <p:cNvSpPr txBox="1"/>
          <p:nvPr/>
        </p:nvSpPr>
        <p:spPr>
          <a:xfrm>
            <a:off x="4508334" y="1190676"/>
            <a:ext cx="129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LEVEL 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6690BE-2F57-4A5A-A43D-386208AB8540}"/>
              </a:ext>
            </a:extLst>
          </p:cNvPr>
          <p:cNvSpPr txBox="1"/>
          <p:nvPr/>
        </p:nvSpPr>
        <p:spPr>
          <a:xfrm>
            <a:off x="6484032" y="1190676"/>
            <a:ext cx="129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LEVEL 7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6167323-C1C4-4C05-899E-32386BA3B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175" y="5293561"/>
            <a:ext cx="737680" cy="1280271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B044ABFF-BBC9-47EB-99CE-B1FB621F3FC0}"/>
              </a:ext>
            </a:extLst>
          </p:cNvPr>
          <p:cNvSpPr/>
          <p:nvPr/>
        </p:nvSpPr>
        <p:spPr>
          <a:xfrm>
            <a:off x="4045587" y="5555575"/>
            <a:ext cx="192947" cy="254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34" name="Arrow: Down 28">
            <a:extLst>
              <a:ext uri="{FF2B5EF4-FFF2-40B4-BE49-F238E27FC236}">
                <a16:creationId xmlns:a16="http://schemas.microsoft.com/office/drawing/2014/main" id="{60DAF814-451D-C84B-9C70-0AF5E539C6D0}"/>
              </a:ext>
            </a:extLst>
          </p:cNvPr>
          <p:cNvSpPr/>
          <p:nvPr/>
        </p:nvSpPr>
        <p:spPr>
          <a:xfrm rot="10800000">
            <a:off x="4616242" y="4679490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37" name="Arrow: Down 28">
            <a:extLst>
              <a:ext uri="{FF2B5EF4-FFF2-40B4-BE49-F238E27FC236}">
                <a16:creationId xmlns:a16="http://schemas.microsoft.com/office/drawing/2014/main" id="{4DA7AF53-10C5-964F-8641-6A0125B1D60B}"/>
              </a:ext>
            </a:extLst>
          </p:cNvPr>
          <p:cNvSpPr/>
          <p:nvPr/>
        </p:nvSpPr>
        <p:spPr>
          <a:xfrm rot="10800000">
            <a:off x="6582700" y="4656461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529A53-D59F-4760-A4CD-A32338489932}"/>
              </a:ext>
            </a:extLst>
          </p:cNvPr>
          <p:cNvSpPr/>
          <p:nvPr/>
        </p:nvSpPr>
        <p:spPr>
          <a:xfrm>
            <a:off x="0" y="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70C4-DF4F-42DB-A37E-10EE47F0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4266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Positive Indicators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678FCF3-9E48-41A6-AB54-41592BF0B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3406BE-DD9E-4514-AC90-00CB3C32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1182898"/>
            <a:ext cx="3139712" cy="535884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140BE6-D957-493A-9296-7F8C75CA8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912" y="1686653"/>
            <a:ext cx="6722061" cy="435133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best performers are Health Infrastructure (2), Social Cohesion (12), Education (6), Environment Protection (15), Personal Safety and Level of Happiness (17). 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best improvers are reduced Corruption (1), Strength, Stability and Legitimacy of the State (16), Environment Quality (14) and Economic Performance (3). 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best rankings are Environment Protection (15), Education (6), reduced Corruption (1), Social Progress (13) and Strength, Stability and Legitimacy of the State (16). 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74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3EC718-A590-43C4-84D2-D250C113FAE2}"/>
              </a:ext>
            </a:extLst>
          </p:cNvPr>
          <p:cNvSpPr/>
          <p:nvPr/>
        </p:nvSpPr>
        <p:spPr>
          <a:xfrm>
            <a:off x="1" y="-478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70C4-DF4F-42DB-A37E-10EE47F0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5992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Negative Indicators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40AB6E5C-697C-49F4-8D26-378FEC308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7F7A3F-83CD-4925-BEF4-583F8EF43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1273542"/>
            <a:ext cx="3139712" cy="535884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78C275-D635-45CB-B64C-645189756584}"/>
              </a:ext>
            </a:extLst>
          </p:cNvPr>
          <p:cNvSpPr txBox="1">
            <a:spLocks/>
          </p:cNvSpPr>
          <p:nvPr/>
        </p:nvSpPr>
        <p:spPr>
          <a:xfrm>
            <a:off x="2072912" y="1884266"/>
            <a:ext cx="7038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worst performers are Gender Equality (11), Environment Quality (14), Individual Freedom (8), Business Support (7) and Social Cohesion (12).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worst decliners are Level of Peace (5), Gender Equality (11) and Individual Freedom (8).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worst rankings are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Indiviudal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Freedom (8) and Gender Equality (11).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8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E4E7E5-A7D9-43EC-AD34-2E56333458C2}"/>
              </a:ext>
            </a:extLst>
          </p:cNvPr>
          <p:cNvSpPr/>
          <p:nvPr/>
        </p:nvSpPr>
        <p:spPr>
          <a:xfrm>
            <a:off x="0" y="8389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40AB6E5C-697C-49F4-8D26-378FEC308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87FA7D-1AAB-4CE7-A23E-1AE3F243671C}"/>
              </a:ext>
            </a:extLst>
          </p:cNvPr>
          <p:cNvSpPr txBox="1">
            <a:spLocks/>
          </p:cNvSpPr>
          <p:nvPr/>
        </p:nvSpPr>
        <p:spPr>
          <a:xfrm>
            <a:off x="666924" y="-11312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Key Findings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475161-4CCF-41A8-B21A-1BB46A6CD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1182898"/>
            <a:ext cx="3139712" cy="535884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3E80A1-D93E-4A55-85B0-198C6417E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095" y="1333952"/>
            <a:ext cx="6442438" cy="4774016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biggest strengths of Switzerland are its commitment to Education (6), Environment Protection (15), Level of Happiness (17), Health Infrastructure (2), Social Progress (13) and Personal Safety (4).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Consistent progress has been made in reducing Corruption (1), Strength, Stability and Legitimacy of the State (16), Environment Quality (14) and Economic Performance (3). 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biggest causes for concern are Gender Equality (11), Environment Quality (14), Individual Freedom (8) and Business Support (7). 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Consistent decreases have occurred in Level of Peace (5), Gender Equality (11), Level of Democracy (9),Personal Safety (4) and Health Infrastructure (2). 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E4E7E5-A7D9-43EC-AD34-2E56333458C2}"/>
              </a:ext>
            </a:extLst>
          </p:cNvPr>
          <p:cNvSpPr/>
          <p:nvPr/>
        </p:nvSpPr>
        <p:spPr>
          <a:xfrm>
            <a:off x="0" y="8389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40AB6E5C-697C-49F4-8D26-378FEC308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87FA7D-1AAB-4CE7-A23E-1AE3F243671C}"/>
              </a:ext>
            </a:extLst>
          </p:cNvPr>
          <p:cNvSpPr txBox="1">
            <a:spLocks/>
          </p:cNvSpPr>
          <p:nvPr/>
        </p:nvSpPr>
        <p:spPr>
          <a:xfrm>
            <a:off x="666924" y="-11312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475161-4CCF-41A8-B21A-1BB46A6CD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1182898"/>
            <a:ext cx="3139712" cy="535884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CEF681-35E0-4B61-9752-B408B208C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97" y="1767730"/>
            <a:ext cx="6442438" cy="4774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overall level of well-being in Switzerland has dropped in recent years.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Switzerland has a strong commitment to Health Infrastructure, Personal Safety, Education, Social Progress, Environment Protection and the Happiness of citizens.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most important issue in Switzerland is the increase in violence.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Other causes for concern include the low, and declining level Gender Equality and Individual Freedom. </a:t>
            </a:r>
          </a:p>
          <a:p>
            <a:pPr marL="0" indent="0">
              <a:buNone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9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FC2B2BF-F282-421A-A073-5B63AD9BF374}"/>
              </a:ext>
            </a:extLst>
          </p:cNvPr>
          <p:cNvSpPr/>
          <p:nvPr/>
        </p:nvSpPr>
        <p:spPr>
          <a:xfrm>
            <a:off x="0" y="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B72E3-E204-4D17-B44C-57101580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24" y="-1747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Overall Score and Ranking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61FCCD0-A696-4528-875E-16466D783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27224"/>
              </p:ext>
            </p:extLst>
          </p:nvPr>
        </p:nvGraphicFramePr>
        <p:xfrm>
          <a:off x="738231" y="1464110"/>
          <a:ext cx="7675928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982">
                  <a:extLst>
                    <a:ext uri="{9D8B030D-6E8A-4147-A177-3AD203B41FA5}">
                      <a16:colId xmlns:a16="http://schemas.microsoft.com/office/drawing/2014/main" val="340542622"/>
                    </a:ext>
                  </a:extLst>
                </a:gridCol>
                <a:gridCol w="1918982">
                  <a:extLst>
                    <a:ext uri="{9D8B030D-6E8A-4147-A177-3AD203B41FA5}">
                      <a16:colId xmlns:a16="http://schemas.microsoft.com/office/drawing/2014/main" val="3921314176"/>
                    </a:ext>
                  </a:extLst>
                </a:gridCol>
                <a:gridCol w="1918982">
                  <a:extLst>
                    <a:ext uri="{9D8B030D-6E8A-4147-A177-3AD203B41FA5}">
                      <a16:colId xmlns:a16="http://schemas.microsoft.com/office/drawing/2014/main" val="2436342436"/>
                    </a:ext>
                  </a:extLst>
                </a:gridCol>
                <a:gridCol w="1918982">
                  <a:extLst>
                    <a:ext uri="{9D8B030D-6E8A-4147-A177-3AD203B41FA5}">
                      <a16:colId xmlns:a16="http://schemas.microsoft.com/office/drawing/2014/main" val="257524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2018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60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GCI Score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649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651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16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World Ranking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7656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Worldview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People Awareness</a:t>
                      </a:r>
                    </a:p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People Awareness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People Awareness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56789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D342ADF-60B9-48CD-A6BA-64F117820719}"/>
              </a:ext>
            </a:extLst>
          </p:cNvPr>
          <p:cNvSpPr txBox="1"/>
          <p:nvPr/>
        </p:nvSpPr>
        <p:spPr>
          <a:xfrm>
            <a:off x="729841" y="3262446"/>
            <a:ext cx="747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Switzerland ranks #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  <a:sym typeface="Calibri"/>
              </a:rPr>
              <a:t>5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in the world just after Denmark and ahead of Iceland.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The overall level of well-being has dropped in recent years.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D80E112-91F8-4DB1-917F-2AEA9A1C1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20785"/>
              </p:ext>
            </p:extLst>
          </p:nvPr>
        </p:nvGraphicFramePr>
        <p:xfrm>
          <a:off x="729841" y="4282823"/>
          <a:ext cx="7675928" cy="711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520">
                  <a:extLst>
                    <a:ext uri="{9D8B030D-6E8A-4147-A177-3AD203B41FA5}">
                      <a16:colId xmlns:a16="http://schemas.microsoft.com/office/drawing/2014/main" val="1262359624"/>
                    </a:ext>
                  </a:extLst>
                </a:gridCol>
                <a:gridCol w="1086224">
                  <a:extLst>
                    <a:ext uri="{9D8B030D-6E8A-4147-A177-3AD203B41FA5}">
                      <a16:colId xmlns:a16="http://schemas.microsoft.com/office/drawing/2014/main" val="531312880"/>
                    </a:ext>
                  </a:extLst>
                </a:gridCol>
                <a:gridCol w="4904184">
                  <a:extLst>
                    <a:ext uri="{9D8B030D-6E8A-4147-A177-3AD203B41FA5}">
                      <a16:colId xmlns:a16="http://schemas.microsoft.com/office/drawing/2014/main" val="2083315592"/>
                    </a:ext>
                  </a:extLst>
                </a:gridCol>
              </a:tblGrid>
              <a:tr h="711116"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People Awareness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630-679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Lato"/>
                        </a:rPr>
                        <a:t>Norway, New Zealand, Finland, Denmark,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Lato"/>
                        </a:rPr>
                        <a:t>Switzerland,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Lato"/>
                        </a:rPr>
                        <a:t>Iceland, Sweden, Ireland, Canada.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859605"/>
                  </a:ext>
                </a:extLst>
              </a:tr>
            </a:tbl>
          </a:graphicData>
        </a:graphic>
      </p:graphicFrame>
      <p:pic>
        <p:nvPicPr>
          <p:cNvPr id="17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0DD72CC8-F603-4E00-BEEB-1D88C5847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926AE3-07C7-41A2-BF9A-5BE86236D34F}"/>
              </a:ext>
            </a:extLst>
          </p:cNvPr>
          <p:cNvSpPr/>
          <p:nvPr/>
        </p:nvSpPr>
        <p:spPr>
          <a:xfrm>
            <a:off x="738230" y="5963126"/>
            <a:ext cx="5561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For more information see: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  <a:hlinkClick r:id="rId4"/>
              </a:rPr>
              <a:t>https://www.barrettacademy.com/atlas-of-consciousness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50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CDD4AB-ADE8-4E1F-B42C-2054F2219B3F}"/>
              </a:ext>
            </a:extLst>
          </p:cNvPr>
          <p:cNvSpPr/>
          <p:nvPr/>
        </p:nvSpPr>
        <p:spPr>
          <a:xfrm>
            <a:off x="0" y="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C4B9F-51E1-438D-B4CE-4B5732CEC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297" y="-142665"/>
            <a:ext cx="590585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Worldviews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F99BD0-0E82-475A-8AFB-62014B297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425127"/>
              </p:ext>
            </p:extLst>
          </p:nvPr>
        </p:nvGraphicFramePr>
        <p:xfrm>
          <a:off x="1333850" y="1484851"/>
          <a:ext cx="6442745" cy="4093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2237">
                  <a:extLst>
                    <a:ext uri="{9D8B030D-6E8A-4147-A177-3AD203B41FA5}">
                      <a16:colId xmlns:a16="http://schemas.microsoft.com/office/drawing/2014/main" val="5310309"/>
                    </a:ext>
                  </a:extLst>
                </a:gridCol>
                <a:gridCol w="2557931">
                  <a:extLst>
                    <a:ext uri="{9D8B030D-6E8A-4147-A177-3AD203B41FA5}">
                      <a16:colId xmlns:a16="http://schemas.microsoft.com/office/drawing/2014/main" val="3311790164"/>
                    </a:ext>
                  </a:extLst>
                </a:gridCol>
                <a:gridCol w="2282577">
                  <a:extLst>
                    <a:ext uri="{9D8B030D-6E8A-4147-A177-3AD203B41FA5}">
                      <a16:colId xmlns:a16="http://schemas.microsoft.com/office/drawing/2014/main" val="116457170"/>
                    </a:ext>
                  </a:extLst>
                </a:gridCol>
              </a:tblGrid>
              <a:tr h="50601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Worldview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GCI score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nations 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13125926"/>
                  </a:ext>
                </a:extLst>
              </a:tr>
              <a:tr h="51254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Humanity Awareness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Above 680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1304331"/>
                  </a:ext>
                </a:extLst>
              </a:tr>
              <a:tr h="51254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4372C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People Awareness</a:t>
                      </a:r>
                      <a:endParaRPr lang="en-GB" sz="1100" dirty="0">
                        <a:solidFill>
                          <a:srgbClr val="4372C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630–679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29334544"/>
                  </a:ext>
                </a:extLst>
              </a:tr>
              <a:tr h="51254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Wealth Awareness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580–629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56454841"/>
                  </a:ext>
                </a:extLst>
              </a:tr>
              <a:tr h="51254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Nation Awareness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480–579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65193691"/>
                  </a:ext>
                </a:extLst>
              </a:tr>
              <a:tr h="51254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State Awareness 1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>
                    <a:solidFill>
                      <a:srgbClr val="43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380–479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18474405"/>
                  </a:ext>
                </a:extLst>
              </a:tr>
              <a:tr h="51254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State Awareness 2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280–379 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53615060"/>
                  </a:ext>
                </a:extLst>
              </a:tr>
              <a:tr h="51254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State Awareness 3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Below 280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83742878"/>
                  </a:ext>
                </a:extLst>
              </a:tr>
            </a:tbl>
          </a:graphicData>
        </a:graphic>
      </p:graphicFrame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251D29E-783E-4609-8722-8F999E1AC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47" y="5969164"/>
            <a:ext cx="2428897" cy="766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706F45-1A56-654F-B4DB-400153FE3041}"/>
              </a:ext>
            </a:extLst>
          </p:cNvPr>
          <p:cNvSpPr txBox="1"/>
          <p:nvPr/>
        </p:nvSpPr>
        <p:spPr>
          <a:xfrm>
            <a:off x="1333850" y="5578676"/>
            <a:ext cx="3238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GCI 2018</a:t>
            </a:r>
          </a:p>
        </p:txBody>
      </p:sp>
    </p:spTree>
    <p:extLst>
      <p:ext uri="{BB962C8B-B14F-4D97-AF65-F5344CB8AC3E}">
        <p14:creationId xmlns:p14="http://schemas.microsoft.com/office/powerpoint/2010/main" val="201166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CDD4AB-ADE8-4E1F-B42C-2054F2219B3F}"/>
              </a:ext>
            </a:extLst>
          </p:cNvPr>
          <p:cNvSpPr/>
          <p:nvPr/>
        </p:nvSpPr>
        <p:spPr>
          <a:xfrm>
            <a:off x="0" y="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C4B9F-51E1-438D-B4CE-4B5732CEC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297" y="-142665"/>
            <a:ext cx="590585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PEOPLE AWARENESS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251D29E-783E-4609-8722-8F999E1AC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47" y="5969164"/>
            <a:ext cx="2428897" cy="766621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10468D69-3555-4499-ABD4-BEDF7D45D78A}"/>
              </a:ext>
            </a:extLst>
          </p:cNvPr>
          <p:cNvSpPr txBox="1"/>
          <p:nvPr/>
        </p:nvSpPr>
        <p:spPr>
          <a:xfrm>
            <a:off x="1855233" y="1697170"/>
            <a:ext cx="2565765" cy="28206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1. Norway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2. New Zealand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Finland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4. Denmark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6E32E64-602E-4BD8-BF3C-4559D756F4AC}"/>
              </a:ext>
            </a:extLst>
          </p:cNvPr>
          <p:cNvSpPr txBox="1"/>
          <p:nvPr/>
        </p:nvSpPr>
        <p:spPr>
          <a:xfrm>
            <a:off x="5069020" y="1697170"/>
            <a:ext cx="2439127" cy="35439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5. Switzerland 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6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Iceland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7. Sweden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8. Ireland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9. Canada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8619C5-7EF0-3A49-A873-ECBFF1246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124" y="1768310"/>
            <a:ext cx="2842918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DE6CA4-2CFA-4BC4-BC34-B2EE741C4B7E}"/>
              </a:ext>
            </a:extLst>
          </p:cNvPr>
          <p:cNvSpPr/>
          <p:nvPr/>
        </p:nvSpPr>
        <p:spPr>
          <a:xfrm>
            <a:off x="0" y="-67112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F5994A-DB00-4C25-B1E4-84B4560A7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36" y="-180465"/>
            <a:ext cx="727325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Focus of 17 Global Indicators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528B3BF-3272-4EFE-944E-B6A19B10A146}"/>
              </a:ext>
            </a:extLst>
          </p:cNvPr>
          <p:cNvGraphicFramePr>
            <a:graphicFrameLocks noGrp="1"/>
          </p:cNvGraphicFramePr>
          <p:nvPr/>
        </p:nvGraphicFramePr>
        <p:xfrm>
          <a:off x="763398" y="1522910"/>
          <a:ext cx="7659149" cy="3860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239">
                  <a:extLst>
                    <a:ext uri="{9D8B030D-6E8A-4147-A177-3AD203B41FA5}">
                      <a16:colId xmlns:a16="http://schemas.microsoft.com/office/drawing/2014/main" val="4073007357"/>
                    </a:ext>
                  </a:extLst>
                </a:gridCol>
                <a:gridCol w="2966265">
                  <a:extLst>
                    <a:ext uri="{9D8B030D-6E8A-4147-A177-3AD203B41FA5}">
                      <a16:colId xmlns:a16="http://schemas.microsoft.com/office/drawing/2014/main" val="3164775073"/>
                    </a:ext>
                  </a:extLst>
                </a:gridCol>
                <a:gridCol w="4322645">
                  <a:extLst>
                    <a:ext uri="{9D8B030D-6E8A-4147-A177-3AD203B41FA5}">
                      <a16:colId xmlns:a16="http://schemas.microsoft.com/office/drawing/2014/main" val="4015831418"/>
                    </a:ext>
                  </a:extLst>
                </a:gridCol>
              </a:tblGrid>
              <a:tr h="264557">
                <a:tc gridSpan="2"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Focus of each level of consciousness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Types and (number) of indicators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2177411"/>
                  </a:ext>
                </a:extLst>
              </a:tr>
              <a:tr h="460783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7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Satisfying citizens’ needs for stability, well-being and happiness.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Strength, stability and legitimacy of the State (16), and level of happiness of the people (17).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274193"/>
                  </a:ext>
                </a:extLst>
              </a:tr>
              <a:tr h="450408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Satisfying citizens’ needs for environmental quality and environmental preservation.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Health and quality of the natural environment (14), and quality of preservation efforts (15).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4122646"/>
                  </a:ext>
                </a:extLst>
              </a:tr>
              <a:tr h="67018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Satisfying citizens’ needs for inclusion, fairness, openness, tolerance and transparency.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Strength of personal relationships, social network support and civic participation (social cohesion) (12), and foundations and opportunities for social progress (13).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3947337"/>
                  </a:ext>
                </a:extLst>
              </a:tr>
              <a:tr h="46139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Satisfying citizens’ needs for freedom, equality and accountability.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Legal rights, individual freedoms and social tolerance, (8) level of democracy (9), press freedom, (10) and gender equality (11).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609132"/>
                  </a:ext>
                </a:extLst>
              </a:tr>
              <a:tr h="556923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Satisfying citizens’ needs for education, and a supportive, business environment. 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Access to and quality of education (6), business infrastructure support to entrepreneurs and labour market flexibility (7). 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35746"/>
                  </a:ext>
                </a:extLst>
              </a:tr>
              <a:tr h="449002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Satisfying citizens’ needs for safety, protection and peace.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Societal safety and security (4), and the level of militarization and peace/violence (5) 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421227"/>
                  </a:ext>
                </a:extLst>
              </a:tr>
              <a:tr h="54727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Satisfying citizens’ needs for health care and economic performance.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Level of corruption (1), physical and mental health infrastructure (2) and economic performance (3).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5053849"/>
                  </a:ext>
                </a:extLst>
              </a:tr>
            </a:tbl>
          </a:graphicData>
        </a:graphic>
      </p:graphicFrame>
      <p:pic>
        <p:nvPicPr>
          <p:cNvPr id="9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17A6425D-AFD9-4917-A3D0-D5FF47689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433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BE8D888-199D-4050-8B75-71CB963B3787}"/>
              </a:ext>
            </a:extLst>
          </p:cNvPr>
          <p:cNvSpPr/>
          <p:nvPr/>
        </p:nvSpPr>
        <p:spPr>
          <a:xfrm>
            <a:off x="0" y="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161D59-CE7D-4C0F-9D31-89266A1A102D}"/>
              </a:ext>
            </a:extLst>
          </p:cNvPr>
          <p:cNvSpPr txBox="1">
            <a:spLocks/>
          </p:cNvSpPr>
          <p:nvPr/>
        </p:nvSpPr>
        <p:spPr>
          <a:xfrm>
            <a:off x="827714" y="-112692"/>
            <a:ext cx="72732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Focus of 17 Global Indicators</a:t>
            </a:r>
          </a:p>
        </p:txBody>
      </p:sp>
      <p:pic>
        <p:nvPicPr>
          <p:cNvPr id="23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424E3E14-89FF-4844-80E0-02365628A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C76B8D0-CE6A-4E5F-AC46-334F51725710}"/>
              </a:ext>
            </a:extLst>
          </p:cNvPr>
          <p:cNvSpPr/>
          <p:nvPr/>
        </p:nvSpPr>
        <p:spPr>
          <a:xfrm>
            <a:off x="3941685" y="1449097"/>
            <a:ext cx="1376039" cy="390617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GCI Score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04B680-9646-4122-BFB0-F62422769C66}"/>
              </a:ext>
            </a:extLst>
          </p:cNvPr>
          <p:cNvSpPr/>
          <p:nvPr/>
        </p:nvSpPr>
        <p:spPr>
          <a:xfrm>
            <a:off x="874082" y="2626869"/>
            <a:ext cx="827849" cy="380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Level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8B8DEA-3B28-4EA7-9922-6BF3858F40CE}"/>
              </a:ext>
            </a:extLst>
          </p:cNvPr>
          <p:cNvSpPr/>
          <p:nvPr/>
        </p:nvSpPr>
        <p:spPr>
          <a:xfrm>
            <a:off x="1983050" y="2631309"/>
            <a:ext cx="827849" cy="380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Level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677B03-2A11-4EB3-B393-DBBEAF93B276}"/>
              </a:ext>
            </a:extLst>
          </p:cNvPr>
          <p:cNvSpPr/>
          <p:nvPr/>
        </p:nvSpPr>
        <p:spPr>
          <a:xfrm>
            <a:off x="3105335" y="2626869"/>
            <a:ext cx="827849" cy="380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Level 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ADD79A-F89A-47D6-851F-6167940C0D68}"/>
              </a:ext>
            </a:extLst>
          </p:cNvPr>
          <p:cNvSpPr/>
          <p:nvPr/>
        </p:nvSpPr>
        <p:spPr>
          <a:xfrm>
            <a:off x="7561927" y="2626869"/>
            <a:ext cx="827849" cy="380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Level 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D6844A-14A5-4E97-8D12-025FB922BFD0}"/>
              </a:ext>
            </a:extLst>
          </p:cNvPr>
          <p:cNvSpPr/>
          <p:nvPr/>
        </p:nvSpPr>
        <p:spPr>
          <a:xfrm>
            <a:off x="6447779" y="2626869"/>
            <a:ext cx="827849" cy="380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Level 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F78C35-2004-49B8-BD32-BE3DF8654F58}"/>
              </a:ext>
            </a:extLst>
          </p:cNvPr>
          <p:cNvSpPr/>
          <p:nvPr/>
        </p:nvSpPr>
        <p:spPr>
          <a:xfrm>
            <a:off x="5333631" y="2626869"/>
            <a:ext cx="827849" cy="380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Level 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24DF25-E0CA-436B-8B59-2C7B2312241B}"/>
              </a:ext>
            </a:extLst>
          </p:cNvPr>
          <p:cNvSpPr/>
          <p:nvPr/>
        </p:nvSpPr>
        <p:spPr>
          <a:xfrm>
            <a:off x="4230036" y="2633849"/>
            <a:ext cx="827849" cy="380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Level 4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19EFF38-5935-4A61-922D-8BE44DA781EF}"/>
              </a:ext>
            </a:extLst>
          </p:cNvPr>
          <p:cNvCxnSpPr>
            <a:cxnSpLocks/>
          </p:cNvCxnSpPr>
          <p:nvPr/>
        </p:nvCxnSpPr>
        <p:spPr>
          <a:xfrm flipV="1">
            <a:off x="1283567" y="1999512"/>
            <a:ext cx="2323728" cy="6273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36B83D1-2858-490A-A8BE-A7E9F1F0F1C0}"/>
              </a:ext>
            </a:extLst>
          </p:cNvPr>
          <p:cNvCxnSpPr>
            <a:cxnSpLocks/>
          </p:cNvCxnSpPr>
          <p:nvPr/>
        </p:nvCxnSpPr>
        <p:spPr>
          <a:xfrm flipV="1">
            <a:off x="2405852" y="1999512"/>
            <a:ext cx="1536210" cy="627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4F620C8-0489-4B9C-88E5-4BDE525FC3CE}"/>
              </a:ext>
            </a:extLst>
          </p:cNvPr>
          <p:cNvCxnSpPr>
            <a:stCxn id="30" idx="0"/>
          </p:cNvCxnSpPr>
          <p:nvPr/>
        </p:nvCxnSpPr>
        <p:spPr>
          <a:xfrm flipV="1">
            <a:off x="3519260" y="1999512"/>
            <a:ext cx="700223" cy="627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81B0BFE-02ED-4D37-9024-202E71843B93}"/>
              </a:ext>
            </a:extLst>
          </p:cNvPr>
          <p:cNvCxnSpPr>
            <a:cxnSpLocks/>
            <a:stCxn id="34" idx="0"/>
          </p:cNvCxnSpPr>
          <p:nvPr/>
        </p:nvCxnSpPr>
        <p:spPr>
          <a:xfrm flipH="1" flipV="1">
            <a:off x="4642534" y="2006493"/>
            <a:ext cx="1427" cy="627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4E56FDA-711B-440B-B06F-23F8CDF613A4}"/>
              </a:ext>
            </a:extLst>
          </p:cNvPr>
          <p:cNvCxnSpPr>
            <a:cxnSpLocks/>
          </p:cNvCxnSpPr>
          <p:nvPr/>
        </p:nvCxnSpPr>
        <p:spPr>
          <a:xfrm flipH="1" flipV="1">
            <a:off x="5056210" y="1999512"/>
            <a:ext cx="687648" cy="6273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FC25B44-4372-4721-8B46-B9A15CDA61D4}"/>
              </a:ext>
            </a:extLst>
          </p:cNvPr>
          <p:cNvCxnSpPr>
            <a:stCxn id="32" idx="0"/>
          </p:cNvCxnSpPr>
          <p:nvPr/>
        </p:nvCxnSpPr>
        <p:spPr>
          <a:xfrm flipH="1" flipV="1">
            <a:off x="5333631" y="1999512"/>
            <a:ext cx="1528073" cy="627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33E933F-545A-49D4-B26E-91DDD9891917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5734980" y="1999512"/>
            <a:ext cx="2240872" cy="627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EDBF6B0-A9F9-4CF9-92EE-5F333A2088DB}"/>
              </a:ext>
            </a:extLst>
          </p:cNvPr>
          <p:cNvCxnSpPr>
            <a:cxnSpLocks/>
          </p:cNvCxnSpPr>
          <p:nvPr/>
        </p:nvCxnSpPr>
        <p:spPr>
          <a:xfrm flipV="1">
            <a:off x="909138" y="3002929"/>
            <a:ext cx="164784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6B180F1-9B6F-4306-AA41-74EFF774C5A5}"/>
              </a:ext>
            </a:extLst>
          </p:cNvPr>
          <p:cNvCxnSpPr>
            <a:cxnSpLocks/>
          </p:cNvCxnSpPr>
          <p:nvPr/>
        </p:nvCxnSpPr>
        <p:spPr>
          <a:xfrm flipH="1" flipV="1">
            <a:off x="1281421" y="3002929"/>
            <a:ext cx="1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E222D08-AEAD-4451-9630-1F6BFFF68017}"/>
              </a:ext>
            </a:extLst>
          </p:cNvPr>
          <p:cNvCxnSpPr>
            <a:cxnSpLocks/>
          </p:cNvCxnSpPr>
          <p:nvPr/>
        </p:nvCxnSpPr>
        <p:spPr>
          <a:xfrm flipH="1" flipV="1">
            <a:off x="1473726" y="3002929"/>
            <a:ext cx="144078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D1A743B-F0D9-4D62-8496-3A6F87735CD0}"/>
              </a:ext>
            </a:extLst>
          </p:cNvPr>
          <p:cNvCxnSpPr>
            <a:cxnSpLocks/>
          </p:cNvCxnSpPr>
          <p:nvPr/>
        </p:nvCxnSpPr>
        <p:spPr>
          <a:xfrm flipV="1">
            <a:off x="2213278" y="3002929"/>
            <a:ext cx="68151" cy="384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B1926BE-AF47-44E4-9227-FA42B5985DF6}"/>
              </a:ext>
            </a:extLst>
          </p:cNvPr>
          <p:cNvCxnSpPr>
            <a:cxnSpLocks/>
          </p:cNvCxnSpPr>
          <p:nvPr/>
        </p:nvCxnSpPr>
        <p:spPr>
          <a:xfrm flipH="1" flipV="1">
            <a:off x="2447278" y="3002929"/>
            <a:ext cx="106533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7799B27-1977-45CD-95A5-5F35F4F80A96}"/>
              </a:ext>
            </a:extLst>
          </p:cNvPr>
          <p:cNvCxnSpPr>
            <a:cxnSpLocks/>
          </p:cNvCxnSpPr>
          <p:nvPr/>
        </p:nvCxnSpPr>
        <p:spPr>
          <a:xfrm flipV="1">
            <a:off x="3286361" y="3002929"/>
            <a:ext cx="68151" cy="384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A2F1033-D3CD-4A4C-B8A6-ABDAB5ADAFD8}"/>
              </a:ext>
            </a:extLst>
          </p:cNvPr>
          <p:cNvCxnSpPr/>
          <p:nvPr/>
        </p:nvCxnSpPr>
        <p:spPr>
          <a:xfrm flipH="1" flipV="1">
            <a:off x="3572169" y="3002929"/>
            <a:ext cx="106533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FCB3D00-86D5-422C-B125-D25CDCA53FF5}"/>
              </a:ext>
            </a:extLst>
          </p:cNvPr>
          <p:cNvCxnSpPr>
            <a:cxnSpLocks/>
          </p:cNvCxnSpPr>
          <p:nvPr/>
        </p:nvCxnSpPr>
        <p:spPr>
          <a:xfrm flipV="1">
            <a:off x="5551190" y="3002929"/>
            <a:ext cx="68151" cy="384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EF5A4F-05F3-47AE-9A03-AA092AC25493}"/>
              </a:ext>
            </a:extLst>
          </p:cNvPr>
          <p:cNvCxnSpPr/>
          <p:nvPr/>
        </p:nvCxnSpPr>
        <p:spPr>
          <a:xfrm flipH="1" flipV="1">
            <a:off x="5813766" y="3002929"/>
            <a:ext cx="106533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F991B90-4F41-4A9A-83B7-83E2553AF608}"/>
              </a:ext>
            </a:extLst>
          </p:cNvPr>
          <p:cNvCxnSpPr>
            <a:cxnSpLocks/>
          </p:cNvCxnSpPr>
          <p:nvPr/>
        </p:nvCxnSpPr>
        <p:spPr>
          <a:xfrm flipV="1">
            <a:off x="6711338" y="3002929"/>
            <a:ext cx="68151" cy="384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B9C806-5D9C-47BC-BDA1-4C2A7AB60AF0}"/>
              </a:ext>
            </a:extLst>
          </p:cNvPr>
          <p:cNvCxnSpPr/>
          <p:nvPr/>
        </p:nvCxnSpPr>
        <p:spPr>
          <a:xfrm flipH="1" flipV="1">
            <a:off x="6983889" y="3002929"/>
            <a:ext cx="106533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E8E8C39-218F-49BA-B216-219856C1B9D1}"/>
              </a:ext>
            </a:extLst>
          </p:cNvPr>
          <p:cNvCxnSpPr>
            <a:cxnSpLocks/>
          </p:cNvCxnSpPr>
          <p:nvPr/>
        </p:nvCxnSpPr>
        <p:spPr>
          <a:xfrm flipV="1">
            <a:off x="7765084" y="3002929"/>
            <a:ext cx="68151" cy="384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3A28F98-3BE0-41A1-9D9D-4891C31DA017}"/>
              </a:ext>
            </a:extLst>
          </p:cNvPr>
          <p:cNvCxnSpPr/>
          <p:nvPr/>
        </p:nvCxnSpPr>
        <p:spPr>
          <a:xfrm flipH="1" flipV="1">
            <a:off x="8029186" y="3002929"/>
            <a:ext cx="106533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93919A7-EA93-4580-A266-C1B382069972}"/>
              </a:ext>
            </a:extLst>
          </p:cNvPr>
          <p:cNvCxnSpPr>
            <a:cxnSpLocks/>
          </p:cNvCxnSpPr>
          <p:nvPr/>
        </p:nvCxnSpPr>
        <p:spPr>
          <a:xfrm flipV="1">
            <a:off x="4442611" y="3002929"/>
            <a:ext cx="100433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B637ECD-A9C0-48FE-8DAF-00B0564310AB}"/>
              </a:ext>
            </a:extLst>
          </p:cNvPr>
          <p:cNvCxnSpPr>
            <a:cxnSpLocks/>
          </p:cNvCxnSpPr>
          <p:nvPr/>
        </p:nvCxnSpPr>
        <p:spPr>
          <a:xfrm flipH="1" flipV="1">
            <a:off x="4703289" y="3002929"/>
            <a:ext cx="148514" cy="384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B610813-8AD8-4C84-81F8-4F4BBE5440B5}"/>
              </a:ext>
            </a:extLst>
          </p:cNvPr>
          <p:cNvCxnSpPr>
            <a:cxnSpLocks/>
          </p:cNvCxnSpPr>
          <p:nvPr/>
        </p:nvCxnSpPr>
        <p:spPr>
          <a:xfrm flipH="1" flipV="1">
            <a:off x="4891654" y="3002929"/>
            <a:ext cx="297031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B398CFD-023E-4765-9E8F-E7692E0AA2BB}"/>
              </a:ext>
            </a:extLst>
          </p:cNvPr>
          <p:cNvCxnSpPr>
            <a:cxnSpLocks/>
          </p:cNvCxnSpPr>
          <p:nvPr/>
        </p:nvCxnSpPr>
        <p:spPr>
          <a:xfrm flipV="1">
            <a:off x="4080646" y="3002929"/>
            <a:ext cx="245883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31448E8A-CA32-4408-94E6-A47DE00AC813}"/>
              </a:ext>
            </a:extLst>
          </p:cNvPr>
          <p:cNvSpPr/>
          <p:nvPr/>
        </p:nvSpPr>
        <p:spPr>
          <a:xfrm>
            <a:off x="4991344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09A042-200E-4F6E-904B-0831225170E8}"/>
              </a:ext>
            </a:extLst>
          </p:cNvPr>
          <p:cNvSpPr txBox="1"/>
          <p:nvPr/>
        </p:nvSpPr>
        <p:spPr>
          <a:xfrm>
            <a:off x="4953461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11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CA8AC12-9F7F-4596-B0FA-D2C4AF6F8AC6}"/>
              </a:ext>
            </a:extLst>
          </p:cNvPr>
          <p:cNvSpPr/>
          <p:nvPr/>
        </p:nvSpPr>
        <p:spPr>
          <a:xfrm>
            <a:off x="4311884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9A0410E-C0F2-4618-BAEE-6B70A8847DB2}"/>
              </a:ext>
            </a:extLst>
          </p:cNvPr>
          <p:cNvSpPr txBox="1"/>
          <p:nvPr/>
        </p:nvSpPr>
        <p:spPr>
          <a:xfrm>
            <a:off x="4265612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9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C6E907D-A9BF-4714-B2D1-3A6E62A58C12}"/>
              </a:ext>
            </a:extLst>
          </p:cNvPr>
          <p:cNvSpPr/>
          <p:nvPr/>
        </p:nvSpPr>
        <p:spPr>
          <a:xfrm>
            <a:off x="5765630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1E4AEB-4A35-443C-B5A8-7E4ED9F34185}"/>
              </a:ext>
            </a:extLst>
          </p:cNvPr>
          <p:cNvSpPr txBox="1"/>
          <p:nvPr/>
        </p:nvSpPr>
        <p:spPr>
          <a:xfrm>
            <a:off x="5719358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13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52D6C4D-E132-459A-BC74-EBE048513937}"/>
              </a:ext>
            </a:extLst>
          </p:cNvPr>
          <p:cNvSpPr/>
          <p:nvPr/>
        </p:nvSpPr>
        <p:spPr>
          <a:xfrm>
            <a:off x="5404834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C917995-0599-4810-8852-29770BFAA443}"/>
              </a:ext>
            </a:extLst>
          </p:cNvPr>
          <p:cNvSpPr txBox="1"/>
          <p:nvPr/>
        </p:nvSpPr>
        <p:spPr>
          <a:xfrm>
            <a:off x="5358562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12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BC2ECD5-FFD4-4A1B-88FC-70AEAB97A91D}"/>
              </a:ext>
            </a:extLst>
          </p:cNvPr>
          <p:cNvSpPr/>
          <p:nvPr/>
        </p:nvSpPr>
        <p:spPr>
          <a:xfrm>
            <a:off x="4652199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6356B7D-80F0-4BE7-9B85-E1CAE9336FBD}"/>
              </a:ext>
            </a:extLst>
          </p:cNvPr>
          <p:cNvSpPr txBox="1"/>
          <p:nvPr/>
        </p:nvSpPr>
        <p:spPr>
          <a:xfrm>
            <a:off x="4605927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10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66B81E8-884E-4DF7-8165-62524D325DC6}"/>
              </a:ext>
            </a:extLst>
          </p:cNvPr>
          <p:cNvSpPr/>
          <p:nvPr/>
        </p:nvSpPr>
        <p:spPr>
          <a:xfrm>
            <a:off x="3970630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370331A-4951-4AF4-8458-64427656CFBB}"/>
              </a:ext>
            </a:extLst>
          </p:cNvPr>
          <p:cNvSpPr txBox="1"/>
          <p:nvPr/>
        </p:nvSpPr>
        <p:spPr>
          <a:xfrm>
            <a:off x="3915969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8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1BA7813-4504-4DE2-BF49-4EBA7D9AD7ED}"/>
              </a:ext>
            </a:extLst>
          </p:cNvPr>
          <p:cNvSpPr/>
          <p:nvPr/>
        </p:nvSpPr>
        <p:spPr>
          <a:xfrm>
            <a:off x="6910300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880D98D-949F-4B68-9951-01C6A5559DF8}"/>
              </a:ext>
            </a:extLst>
          </p:cNvPr>
          <p:cNvSpPr txBox="1"/>
          <p:nvPr/>
        </p:nvSpPr>
        <p:spPr>
          <a:xfrm>
            <a:off x="6864028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15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3D5B2E1-E9F0-4B03-8988-6122EB521A45}"/>
              </a:ext>
            </a:extLst>
          </p:cNvPr>
          <p:cNvSpPr/>
          <p:nvPr/>
        </p:nvSpPr>
        <p:spPr>
          <a:xfrm>
            <a:off x="6549504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CCC4774-1027-423D-8C7D-BDA782DD5F9D}"/>
              </a:ext>
            </a:extLst>
          </p:cNvPr>
          <p:cNvSpPr txBox="1"/>
          <p:nvPr/>
        </p:nvSpPr>
        <p:spPr>
          <a:xfrm>
            <a:off x="6503232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14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E2BCD0D-166A-4CFC-AE95-2FCDED840F2E}"/>
              </a:ext>
            </a:extLst>
          </p:cNvPr>
          <p:cNvSpPr/>
          <p:nvPr/>
        </p:nvSpPr>
        <p:spPr>
          <a:xfrm>
            <a:off x="7997293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E8DDB83-35FE-4B51-B356-C97CA95821F5}"/>
              </a:ext>
            </a:extLst>
          </p:cNvPr>
          <p:cNvSpPr txBox="1"/>
          <p:nvPr/>
        </p:nvSpPr>
        <p:spPr>
          <a:xfrm>
            <a:off x="7951021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17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DE863E6-3239-411C-9F4A-DC07D8BE903D}"/>
              </a:ext>
            </a:extLst>
          </p:cNvPr>
          <p:cNvSpPr/>
          <p:nvPr/>
        </p:nvSpPr>
        <p:spPr>
          <a:xfrm>
            <a:off x="7636497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F6142B7-A530-4B6E-B49C-4DEB15F95D10}"/>
              </a:ext>
            </a:extLst>
          </p:cNvPr>
          <p:cNvSpPr txBox="1"/>
          <p:nvPr/>
        </p:nvSpPr>
        <p:spPr>
          <a:xfrm>
            <a:off x="7590225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16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84E180D-BC1D-494E-97E7-BBCE0E9317B3}"/>
              </a:ext>
            </a:extLst>
          </p:cNvPr>
          <p:cNvSpPr/>
          <p:nvPr/>
        </p:nvSpPr>
        <p:spPr>
          <a:xfrm>
            <a:off x="3520694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B0EF651-C2C6-4689-9446-2FD548841D48}"/>
              </a:ext>
            </a:extLst>
          </p:cNvPr>
          <p:cNvSpPr txBox="1"/>
          <p:nvPr/>
        </p:nvSpPr>
        <p:spPr>
          <a:xfrm>
            <a:off x="3474422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7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8109FE8-998F-40DB-AF27-EB2EEE325BC7}"/>
              </a:ext>
            </a:extLst>
          </p:cNvPr>
          <p:cNvSpPr/>
          <p:nvPr/>
        </p:nvSpPr>
        <p:spPr>
          <a:xfrm>
            <a:off x="3159898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9527C18-914F-45D0-9B72-935DE3B80CF4}"/>
              </a:ext>
            </a:extLst>
          </p:cNvPr>
          <p:cNvSpPr txBox="1"/>
          <p:nvPr/>
        </p:nvSpPr>
        <p:spPr>
          <a:xfrm>
            <a:off x="3113626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6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36BAB9E-2391-4C15-B7A0-F88D454A6BA5}"/>
              </a:ext>
            </a:extLst>
          </p:cNvPr>
          <p:cNvSpPr/>
          <p:nvPr/>
        </p:nvSpPr>
        <p:spPr>
          <a:xfrm>
            <a:off x="2411361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9B3E82-245B-47F7-97B7-A063BB9E5C1C}"/>
              </a:ext>
            </a:extLst>
          </p:cNvPr>
          <p:cNvSpPr txBox="1"/>
          <p:nvPr/>
        </p:nvSpPr>
        <p:spPr>
          <a:xfrm>
            <a:off x="2365089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5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B9ADD05-AE13-4603-8F92-26732262DA1C}"/>
              </a:ext>
            </a:extLst>
          </p:cNvPr>
          <p:cNvSpPr/>
          <p:nvPr/>
        </p:nvSpPr>
        <p:spPr>
          <a:xfrm>
            <a:off x="2050565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9D79A6F-41FE-4FD0-A9BD-BFC1F555C236}"/>
              </a:ext>
            </a:extLst>
          </p:cNvPr>
          <p:cNvSpPr txBox="1"/>
          <p:nvPr/>
        </p:nvSpPr>
        <p:spPr>
          <a:xfrm>
            <a:off x="2004293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4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CD005D0-5249-4D02-9D9C-343593CB7656}"/>
              </a:ext>
            </a:extLst>
          </p:cNvPr>
          <p:cNvSpPr/>
          <p:nvPr/>
        </p:nvSpPr>
        <p:spPr>
          <a:xfrm>
            <a:off x="1109845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4EDB9AD-5783-4D29-986E-DE0CB19FA9E0}"/>
              </a:ext>
            </a:extLst>
          </p:cNvPr>
          <p:cNvSpPr txBox="1"/>
          <p:nvPr/>
        </p:nvSpPr>
        <p:spPr>
          <a:xfrm>
            <a:off x="1063573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2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4BCDE543-8866-4DCC-91C3-C2382E8167B8}"/>
              </a:ext>
            </a:extLst>
          </p:cNvPr>
          <p:cNvSpPr/>
          <p:nvPr/>
        </p:nvSpPr>
        <p:spPr>
          <a:xfrm>
            <a:off x="749049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B716B3C-20FD-4E05-8236-D39823C62D47}"/>
              </a:ext>
            </a:extLst>
          </p:cNvPr>
          <p:cNvSpPr txBox="1"/>
          <p:nvPr/>
        </p:nvSpPr>
        <p:spPr>
          <a:xfrm>
            <a:off x="702777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1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F8CF4F4-210B-46FD-9CCA-C4D236BF6079}"/>
              </a:ext>
            </a:extLst>
          </p:cNvPr>
          <p:cNvSpPr/>
          <p:nvPr/>
        </p:nvSpPr>
        <p:spPr>
          <a:xfrm>
            <a:off x="1459167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6CC8913-6F2A-4BB6-9EDC-52F597E7C3C1}"/>
              </a:ext>
            </a:extLst>
          </p:cNvPr>
          <p:cNvSpPr txBox="1"/>
          <p:nvPr/>
        </p:nvSpPr>
        <p:spPr>
          <a:xfrm>
            <a:off x="1412895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3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28A3666-18A1-4B62-BB7C-DB7D8FBEFB98}"/>
              </a:ext>
            </a:extLst>
          </p:cNvPr>
          <p:cNvSpPr/>
          <p:nvPr/>
        </p:nvSpPr>
        <p:spPr>
          <a:xfrm>
            <a:off x="1472802" y="4308806"/>
            <a:ext cx="2213392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(1) Corruption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(2) Health infrastructure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(3) Economic performance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(4) Personal safety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(5) Level of peace/violence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(6) Education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(7) Business support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04BCE40-EBC9-4F09-B456-97261516EFF8}"/>
              </a:ext>
            </a:extLst>
          </p:cNvPr>
          <p:cNvSpPr/>
          <p:nvPr/>
        </p:nvSpPr>
        <p:spPr>
          <a:xfrm>
            <a:off x="3861575" y="4308806"/>
            <a:ext cx="2314868" cy="9541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(8) Individual freedom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(9) Level of democracy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(10) Press freedom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(11) Gender Equality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3514A95-F985-4412-9F2E-FF04CD4EE3CA}"/>
              </a:ext>
            </a:extLst>
          </p:cNvPr>
          <p:cNvSpPr/>
          <p:nvPr/>
        </p:nvSpPr>
        <p:spPr>
          <a:xfrm>
            <a:off x="6161210" y="4308806"/>
            <a:ext cx="246712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(12) Social cohesion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(13) Social progress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(14) Environment quality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(15) Environment protection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(16) Strength, stability and legitimacy of State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(17) Happiness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6C5025F-C77B-42E0-9F31-C572EA562B99}"/>
              </a:ext>
            </a:extLst>
          </p:cNvPr>
          <p:cNvSpPr txBox="1"/>
          <p:nvPr/>
        </p:nvSpPr>
        <p:spPr>
          <a:xfrm>
            <a:off x="1274676" y="3868246"/>
            <a:ext cx="221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Deficiency Needs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C06835-F71F-4AA8-819A-21E353B80409}"/>
              </a:ext>
            </a:extLst>
          </p:cNvPr>
          <p:cNvSpPr txBox="1"/>
          <p:nvPr/>
        </p:nvSpPr>
        <p:spPr>
          <a:xfrm>
            <a:off x="3557882" y="3869644"/>
            <a:ext cx="221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Transformation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19AB397-CAAF-46C0-BB1D-2CEEEB097D11}"/>
              </a:ext>
            </a:extLst>
          </p:cNvPr>
          <p:cNvSpPr txBox="1"/>
          <p:nvPr/>
        </p:nvSpPr>
        <p:spPr>
          <a:xfrm>
            <a:off x="5806134" y="3869644"/>
            <a:ext cx="221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Growth Needs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4459D13-D247-4060-A5A5-22DE054BB43B}"/>
              </a:ext>
            </a:extLst>
          </p:cNvPr>
          <p:cNvSpPr txBox="1"/>
          <p:nvPr/>
        </p:nvSpPr>
        <p:spPr>
          <a:xfrm>
            <a:off x="604008" y="5909244"/>
            <a:ext cx="5843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For more information see: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  <a:hlinkClick r:id="rId4"/>
              </a:rPr>
              <a:t>https://www.barrettacademy.com/global-consciousness-indicator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84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5C512E3-D162-4EE0-93C7-7B2CC5E1B48D}"/>
              </a:ext>
            </a:extLst>
          </p:cNvPr>
          <p:cNvSpPr/>
          <p:nvPr/>
        </p:nvSpPr>
        <p:spPr>
          <a:xfrm>
            <a:off x="25167" y="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98CAA-8362-48B3-9CC5-4DBB3B78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05" y="-103946"/>
            <a:ext cx="792812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Level of Consciousness Scores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6078BB-6A92-402B-9E28-7CA0F2526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85962"/>
              </p:ext>
            </p:extLst>
          </p:nvPr>
        </p:nvGraphicFramePr>
        <p:xfrm>
          <a:off x="494950" y="1339063"/>
          <a:ext cx="804556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952">
                  <a:extLst>
                    <a:ext uri="{9D8B030D-6E8A-4147-A177-3AD203B41FA5}">
                      <a16:colId xmlns:a16="http://schemas.microsoft.com/office/drawing/2014/main" val="2737506462"/>
                    </a:ext>
                  </a:extLst>
                </a:gridCol>
                <a:gridCol w="893951">
                  <a:extLst>
                    <a:ext uri="{9D8B030D-6E8A-4147-A177-3AD203B41FA5}">
                      <a16:colId xmlns:a16="http://schemas.microsoft.com/office/drawing/2014/main" val="3246184430"/>
                    </a:ext>
                  </a:extLst>
                </a:gridCol>
                <a:gridCol w="893951">
                  <a:extLst>
                    <a:ext uri="{9D8B030D-6E8A-4147-A177-3AD203B41FA5}">
                      <a16:colId xmlns:a16="http://schemas.microsoft.com/office/drawing/2014/main" val="333704196"/>
                    </a:ext>
                  </a:extLst>
                </a:gridCol>
                <a:gridCol w="893951">
                  <a:extLst>
                    <a:ext uri="{9D8B030D-6E8A-4147-A177-3AD203B41FA5}">
                      <a16:colId xmlns:a16="http://schemas.microsoft.com/office/drawing/2014/main" val="1016254677"/>
                    </a:ext>
                  </a:extLst>
                </a:gridCol>
                <a:gridCol w="893951">
                  <a:extLst>
                    <a:ext uri="{9D8B030D-6E8A-4147-A177-3AD203B41FA5}">
                      <a16:colId xmlns:a16="http://schemas.microsoft.com/office/drawing/2014/main" val="3387825664"/>
                    </a:ext>
                  </a:extLst>
                </a:gridCol>
                <a:gridCol w="893951">
                  <a:extLst>
                    <a:ext uri="{9D8B030D-6E8A-4147-A177-3AD203B41FA5}">
                      <a16:colId xmlns:a16="http://schemas.microsoft.com/office/drawing/2014/main" val="3679630348"/>
                    </a:ext>
                  </a:extLst>
                </a:gridCol>
                <a:gridCol w="893951">
                  <a:extLst>
                    <a:ext uri="{9D8B030D-6E8A-4147-A177-3AD203B41FA5}">
                      <a16:colId xmlns:a16="http://schemas.microsoft.com/office/drawing/2014/main" val="2055489737"/>
                    </a:ext>
                  </a:extLst>
                </a:gridCol>
                <a:gridCol w="893951">
                  <a:extLst>
                    <a:ext uri="{9D8B030D-6E8A-4147-A177-3AD203B41FA5}">
                      <a16:colId xmlns:a16="http://schemas.microsoft.com/office/drawing/2014/main" val="339289427"/>
                    </a:ext>
                  </a:extLst>
                </a:gridCol>
                <a:gridCol w="893951">
                  <a:extLst>
                    <a:ext uri="{9D8B030D-6E8A-4147-A177-3AD203B41FA5}">
                      <a16:colId xmlns:a16="http://schemas.microsoft.com/office/drawing/2014/main" val="3159657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Overall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582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/>
                        <a:t>2014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87.39</a:t>
                      </a:r>
                    </a:p>
                  </a:txBody>
                  <a:tcPr marL="9525" marR="9525" marT="9525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97.05</a:t>
                      </a: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992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87.09</a:t>
                      </a:r>
                    </a:p>
                  </a:txBody>
                  <a:tcPr marL="9525" marR="9525" marT="9525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</a:t>
                      </a: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648.80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301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85.08</a:t>
                      </a:r>
                    </a:p>
                  </a:txBody>
                  <a:tcPr marL="9525" marR="9525" marT="9525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97.53</a:t>
                      </a: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76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Change</a:t>
                      </a:r>
                    </a:p>
                    <a:p>
                      <a:r>
                        <a:rPr lang="en-GB" dirty="0"/>
                        <a:t>2014 - 2018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-6.05</a:t>
                      </a:r>
                    </a:p>
                  </a:txBody>
                  <a:tcPr marL="9525" marR="9525" marT="9525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-2.31</a:t>
                      </a:r>
                    </a:p>
                  </a:txBody>
                  <a:tcPr marL="9525" marR="9525" marT="9525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</a:t>
                      </a: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5306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Rank</a:t>
                      </a:r>
                    </a:p>
                    <a:p>
                      <a:r>
                        <a:rPr lang="en-GB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54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Consistent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07278"/>
                  </a:ext>
                </a:extLst>
              </a:tr>
            </a:tbl>
          </a:graphicData>
        </a:graphic>
      </p:graphicFrame>
      <p:pic>
        <p:nvPicPr>
          <p:cNvPr id="19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87F5AC74-4239-4735-873F-E0D5E31B6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F0279C3-5D34-452E-A65F-8C4358FED806}"/>
              </a:ext>
            </a:extLst>
          </p:cNvPr>
          <p:cNvSpPr/>
          <p:nvPr/>
        </p:nvSpPr>
        <p:spPr>
          <a:xfrm>
            <a:off x="821598" y="5008335"/>
            <a:ext cx="839423" cy="2516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F57D31-E962-4C6D-9196-9908AB6EDD1D}"/>
              </a:ext>
            </a:extLst>
          </p:cNvPr>
          <p:cNvSpPr txBox="1"/>
          <p:nvPr/>
        </p:nvSpPr>
        <p:spPr>
          <a:xfrm>
            <a:off x="1904301" y="4949504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Best performances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CCBBDB-936B-4AF0-A714-F1D825ACF606}"/>
              </a:ext>
            </a:extLst>
          </p:cNvPr>
          <p:cNvSpPr/>
          <p:nvPr/>
        </p:nvSpPr>
        <p:spPr>
          <a:xfrm>
            <a:off x="821598" y="5382719"/>
            <a:ext cx="839423" cy="2516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F2C983-6513-4AC7-AC1C-383447AF233E}"/>
              </a:ext>
            </a:extLst>
          </p:cNvPr>
          <p:cNvSpPr txBox="1"/>
          <p:nvPr/>
        </p:nvSpPr>
        <p:spPr>
          <a:xfrm>
            <a:off x="1880532" y="5323888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Worst performances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231AEB8A-F765-49D4-A0AC-BBB38CC50837}"/>
              </a:ext>
            </a:extLst>
          </p:cNvPr>
          <p:cNvSpPr/>
          <p:nvPr/>
        </p:nvSpPr>
        <p:spPr>
          <a:xfrm>
            <a:off x="5157833" y="5407887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63FE67-7FDF-465B-B76B-F427B83D1145}"/>
              </a:ext>
            </a:extLst>
          </p:cNvPr>
          <p:cNvSpPr txBox="1"/>
          <p:nvPr/>
        </p:nvSpPr>
        <p:spPr>
          <a:xfrm>
            <a:off x="5564697" y="5323888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Consistent decliner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175A07-64FB-42B3-8F0E-5B7F3DAC148F}"/>
              </a:ext>
            </a:extLst>
          </p:cNvPr>
          <p:cNvSpPr txBox="1"/>
          <p:nvPr/>
        </p:nvSpPr>
        <p:spPr>
          <a:xfrm>
            <a:off x="5589864" y="4949504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Consistent improver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44B575DF-D916-477D-8B4C-51A3FCA7D84E}"/>
              </a:ext>
            </a:extLst>
          </p:cNvPr>
          <p:cNvSpPr/>
          <p:nvPr/>
        </p:nvSpPr>
        <p:spPr>
          <a:xfrm rot="10800000">
            <a:off x="5183000" y="5033502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A42D27-B4C6-4E4B-878E-E1FC6466E12E}"/>
              </a:ext>
            </a:extLst>
          </p:cNvPr>
          <p:cNvSpPr txBox="1"/>
          <p:nvPr/>
        </p:nvSpPr>
        <p:spPr>
          <a:xfrm>
            <a:off x="604008" y="5984745"/>
            <a:ext cx="5843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For more information see: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  <a:hlinkClick r:id="rId4"/>
              </a:rPr>
              <a:t>https://www.barrettacademy.com/gci-tables-2018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  <p:sp>
        <p:nvSpPr>
          <p:cNvPr id="15" name="Arrow: Down 24">
            <a:extLst>
              <a:ext uri="{FF2B5EF4-FFF2-40B4-BE49-F238E27FC236}">
                <a16:creationId xmlns:a16="http://schemas.microsoft.com/office/drawing/2014/main" id="{F3F65247-C30D-DE4E-B8B7-17E0591EF862}"/>
              </a:ext>
            </a:extLst>
          </p:cNvPr>
          <p:cNvSpPr/>
          <p:nvPr/>
        </p:nvSpPr>
        <p:spPr>
          <a:xfrm>
            <a:off x="2596530" y="4456644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16" name="Arrow: Down 24">
            <a:extLst>
              <a:ext uri="{FF2B5EF4-FFF2-40B4-BE49-F238E27FC236}">
                <a16:creationId xmlns:a16="http://schemas.microsoft.com/office/drawing/2014/main" id="{2F3A1371-A94F-024A-A1FC-150DA266A14A}"/>
              </a:ext>
            </a:extLst>
          </p:cNvPr>
          <p:cNvSpPr/>
          <p:nvPr/>
        </p:nvSpPr>
        <p:spPr>
          <a:xfrm>
            <a:off x="4391760" y="4456643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58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1AF4E8-7D88-419C-9000-518FDCBF7497}"/>
              </a:ext>
            </a:extLst>
          </p:cNvPr>
          <p:cNvSpPr/>
          <p:nvPr/>
        </p:nvSpPr>
        <p:spPr>
          <a:xfrm>
            <a:off x="0" y="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70C4-DF4F-42DB-A37E-10EE47F0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38" y="-824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Notes on Level of Consciousness Scor</a:t>
            </a:r>
            <a:r>
              <a:rPr lang="en-GB" sz="3200" dirty="0">
                <a:solidFill>
                  <a:schemeClr val="bg1"/>
                </a:solidFill>
              </a:rPr>
              <a:t>es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BCE1477-AAF5-45FD-9127-A5808214B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17" y="5718191"/>
            <a:ext cx="2907069" cy="917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E07218-91FE-40DE-BB07-E7B167A02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4275" y="1127087"/>
            <a:ext cx="3133616" cy="535884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879FC1-B86D-424E-BE47-0E288481D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341" y="1850792"/>
            <a:ext cx="6718918" cy="3664484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Level 7 has the highest level of performance.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Level 4 has the lowest level of performance.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Levels 6 and 1 have the highest rankings in 2018.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Levels 4 has the lowest ranking in 2018.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Levels 2 and 4 are consistent decliners.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There are no consistent improvers.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7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F909091-2B66-4573-9A12-A73FAA130661}"/>
              </a:ext>
            </a:extLst>
          </p:cNvPr>
          <p:cNvSpPr/>
          <p:nvPr/>
        </p:nvSpPr>
        <p:spPr>
          <a:xfrm>
            <a:off x="0" y="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98CAA-8362-48B3-9CC5-4DBB3B78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01" y="-142665"/>
            <a:ext cx="7408002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Deficiency Needs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6078BB-6A92-402B-9E28-7CA0F2526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70217"/>
              </p:ext>
            </p:extLst>
          </p:nvPr>
        </p:nvGraphicFramePr>
        <p:xfrm>
          <a:off x="1899845" y="1576227"/>
          <a:ext cx="2378541" cy="3410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847">
                  <a:extLst>
                    <a:ext uri="{9D8B030D-6E8A-4147-A177-3AD203B41FA5}">
                      <a16:colId xmlns:a16="http://schemas.microsoft.com/office/drawing/2014/main" val="3246184430"/>
                    </a:ext>
                  </a:extLst>
                </a:gridCol>
                <a:gridCol w="792847">
                  <a:extLst>
                    <a:ext uri="{9D8B030D-6E8A-4147-A177-3AD203B41FA5}">
                      <a16:colId xmlns:a16="http://schemas.microsoft.com/office/drawing/2014/main" val="333704196"/>
                    </a:ext>
                  </a:extLst>
                </a:gridCol>
                <a:gridCol w="792847">
                  <a:extLst>
                    <a:ext uri="{9D8B030D-6E8A-4147-A177-3AD203B41FA5}">
                      <a16:colId xmlns:a16="http://schemas.microsoft.com/office/drawing/2014/main" val="947493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582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992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99.13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301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96.73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761884"/>
                  </a:ext>
                </a:extLst>
              </a:tr>
              <a:tr h="9224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1359184"/>
                  </a:ext>
                </a:extLst>
              </a:tr>
              <a:tr h="6341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26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19056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79A38D-E69D-4C75-A224-885EF42C8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093800"/>
              </p:ext>
            </p:extLst>
          </p:nvPr>
        </p:nvGraphicFramePr>
        <p:xfrm>
          <a:off x="4509602" y="1581307"/>
          <a:ext cx="1778466" cy="3400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55">
                  <a:extLst>
                    <a:ext uri="{9D8B030D-6E8A-4147-A177-3AD203B41FA5}">
                      <a16:colId xmlns:a16="http://schemas.microsoft.com/office/drawing/2014/main" val="1052309407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2712369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96.90</a:t>
                      </a:r>
                    </a:p>
                  </a:txBody>
                  <a:tcPr marL="0" marR="0" marT="0" marB="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7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96.17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92.51</a:t>
                      </a: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55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95.77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87.51</a:t>
                      </a:r>
                    </a:p>
                  </a:txBody>
                  <a:tcPr marL="0" marR="0" marT="0" marB="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649766"/>
                  </a:ext>
                </a:extLst>
              </a:tr>
              <a:tr h="9173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-9.40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980030"/>
                  </a:ext>
                </a:extLst>
              </a:tr>
              <a:tr h="6341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9827984"/>
                  </a:ext>
                </a:extLst>
              </a:tr>
              <a:tr h="36017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5286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CF729E-466A-4345-A98C-6B918E692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027790"/>
              </p:ext>
            </p:extLst>
          </p:nvPr>
        </p:nvGraphicFramePr>
        <p:xfrm>
          <a:off x="6565685" y="1576227"/>
          <a:ext cx="1778466" cy="3410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55">
                  <a:extLst>
                    <a:ext uri="{9D8B030D-6E8A-4147-A177-3AD203B41FA5}">
                      <a16:colId xmlns:a16="http://schemas.microsoft.com/office/drawing/2014/main" val="1052309407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2712369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88.65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7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90.82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55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99.77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88.16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649766"/>
                  </a:ext>
                </a:extLst>
              </a:tr>
              <a:tr h="9224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3812695"/>
                  </a:ext>
                </a:extLst>
              </a:tr>
              <a:tr h="6341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1758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766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244D741-F419-49D8-9A62-CFB6B4AE3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390556"/>
              </p:ext>
            </p:extLst>
          </p:nvPr>
        </p:nvGraphicFramePr>
        <p:xfrm>
          <a:off x="805596" y="1576227"/>
          <a:ext cx="893951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951">
                  <a:extLst>
                    <a:ext uri="{9D8B030D-6E8A-4147-A177-3AD203B41FA5}">
                      <a16:colId xmlns:a16="http://schemas.microsoft.com/office/drawing/2014/main" val="2997899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365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85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559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6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Change 2014 - 2018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714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Rank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40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Consistent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79248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EBBFB36-46CF-4D25-8609-C9C7D5F1CABF}"/>
              </a:ext>
            </a:extLst>
          </p:cNvPr>
          <p:cNvSpPr/>
          <p:nvPr/>
        </p:nvSpPr>
        <p:spPr>
          <a:xfrm>
            <a:off x="821598" y="5167726"/>
            <a:ext cx="839423" cy="2516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55C4F8-4A4F-42A6-B0F4-108F2C11ACE9}"/>
              </a:ext>
            </a:extLst>
          </p:cNvPr>
          <p:cNvSpPr txBox="1"/>
          <p:nvPr/>
        </p:nvSpPr>
        <p:spPr>
          <a:xfrm>
            <a:off x="1904301" y="5108895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Best performances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999360-704D-460F-A019-B2962DA3E71B}"/>
              </a:ext>
            </a:extLst>
          </p:cNvPr>
          <p:cNvSpPr/>
          <p:nvPr/>
        </p:nvSpPr>
        <p:spPr>
          <a:xfrm>
            <a:off x="821598" y="5542110"/>
            <a:ext cx="839423" cy="2516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AEAC90-6C91-48F6-9655-A77EC1920270}"/>
              </a:ext>
            </a:extLst>
          </p:cNvPr>
          <p:cNvSpPr txBox="1"/>
          <p:nvPr/>
        </p:nvSpPr>
        <p:spPr>
          <a:xfrm>
            <a:off x="1880532" y="5483279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Worst performances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819626C-6C71-4ADE-90AE-C3D500A755BD}"/>
              </a:ext>
            </a:extLst>
          </p:cNvPr>
          <p:cNvSpPr/>
          <p:nvPr/>
        </p:nvSpPr>
        <p:spPr>
          <a:xfrm>
            <a:off x="5187329" y="5567278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94E839-11D5-4B3F-A17C-F999F4506BC3}"/>
              </a:ext>
            </a:extLst>
          </p:cNvPr>
          <p:cNvSpPr txBox="1"/>
          <p:nvPr/>
        </p:nvSpPr>
        <p:spPr>
          <a:xfrm>
            <a:off x="5564697" y="5483279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Consistent decliner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CBD12C-D4C6-4CBB-B015-3C5438B32477}"/>
              </a:ext>
            </a:extLst>
          </p:cNvPr>
          <p:cNvSpPr txBox="1"/>
          <p:nvPr/>
        </p:nvSpPr>
        <p:spPr>
          <a:xfrm>
            <a:off x="5589864" y="5108895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Consistent improver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A6F5A8BA-08C1-4C3E-B920-291475B0ED0F}"/>
              </a:ext>
            </a:extLst>
          </p:cNvPr>
          <p:cNvSpPr/>
          <p:nvPr/>
        </p:nvSpPr>
        <p:spPr>
          <a:xfrm rot="10800000">
            <a:off x="5183000" y="5192893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pic>
        <p:nvPicPr>
          <p:cNvPr id="2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C3635B8-DF2A-4D55-A822-245E4E82DD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68" y="5293561"/>
            <a:ext cx="2639959" cy="203996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28D2CD5-2AB8-40F6-B0E5-EA02CF93D0B5}"/>
              </a:ext>
            </a:extLst>
          </p:cNvPr>
          <p:cNvSpPr txBox="1"/>
          <p:nvPr/>
        </p:nvSpPr>
        <p:spPr>
          <a:xfrm>
            <a:off x="2434103" y="1208015"/>
            <a:ext cx="129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LEVEL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F31DB3-D398-45A5-8D01-B792492F8519}"/>
              </a:ext>
            </a:extLst>
          </p:cNvPr>
          <p:cNvSpPr txBox="1"/>
          <p:nvPr/>
        </p:nvSpPr>
        <p:spPr>
          <a:xfrm>
            <a:off x="4726448" y="1208015"/>
            <a:ext cx="129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LEVEL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E60E19-243E-4BA2-BF43-BE89BCF5435C}"/>
              </a:ext>
            </a:extLst>
          </p:cNvPr>
          <p:cNvSpPr txBox="1"/>
          <p:nvPr/>
        </p:nvSpPr>
        <p:spPr>
          <a:xfrm>
            <a:off x="6794425" y="1208015"/>
            <a:ext cx="129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LEVEL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9C560-4AD2-4AD8-8E13-F1F276E2A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175" y="5293561"/>
            <a:ext cx="737680" cy="128027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B158F4F-0663-4439-90B5-B8F74EFE5EE2}"/>
              </a:ext>
            </a:extLst>
          </p:cNvPr>
          <p:cNvSpPr/>
          <p:nvPr/>
        </p:nvSpPr>
        <p:spPr>
          <a:xfrm>
            <a:off x="4006826" y="6048740"/>
            <a:ext cx="192947" cy="254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3" name="Arrow: Down 21">
            <a:extLst>
              <a:ext uri="{FF2B5EF4-FFF2-40B4-BE49-F238E27FC236}">
                <a16:creationId xmlns:a16="http://schemas.microsoft.com/office/drawing/2014/main" id="{4E376643-1EB1-F643-B931-F4E5FC79947E}"/>
              </a:ext>
            </a:extLst>
          </p:cNvPr>
          <p:cNvSpPr/>
          <p:nvPr/>
        </p:nvSpPr>
        <p:spPr>
          <a:xfrm rot="10800000">
            <a:off x="2158060" y="4687609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5" name="Arrow: Down 18">
            <a:extLst>
              <a:ext uri="{FF2B5EF4-FFF2-40B4-BE49-F238E27FC236}">
                <a16:creationId xmlns:a16="http://schemas.microsoft.com/office/drawing/2014/main" id="{7B233444-CAD4-6641-8617-4C4DE8C2AC64}"/>
              </a:ext>
            </a:extLst>
          </p:cNvPr>
          <p:cNvSpPr/>
          <p:nvPr/>
        </p:nvSpPr>
        <p:spPr>
          <a:xfrm>
            <a:off x="2954323" y="4687608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6" name="Arrow: Down 21">
            <a:extLst>
              <a:ext uri="{FF2B5EF4-FFF2-40B4-BE49-F238E27FC236}">
                <a16:creationId xmlns:a16="http://schemas.microsoft.com/office/drawing/2014/main" id="{F323CF9A-2CF4-AC4E-9D0B-D49B0490A000}"/>
              </a:ext>
            </a:extLst>
          </p:cNvPr>
          <p:cNvSpPr/>
          <p:nvPr/>
        </p:nvSpPr>
        <p:spPr>
          <a:xfrm rot="10800000">
            <a:off x="3750586" y="4687607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7" name="Arrow: Down 18">
            <a:extLst>
              <a:ext uri="{FF2B5EF4-FFF2-40B4-BE49-F238E27FC236}">
                <a16:creationId xmlns:a16="http://schemas.microsoft.com/office/drawing/2014/main" id="{4FB553A7-0DEA-7040-AA84-BCDF56021179}"/>
              </a:ext>
            </a:extLst>
          </p:cNvPr>
          <p:cNvSpPr/>
          <p:nvPr/>
        </p:nvSpPr>
        <p:spPr>
          <a:xfrm>
            <a:off x="4818625" y="4687607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9" name="Arrow: Down 18">
            <a:extLst>
              <a:ext uri="{FF2B5EF4-FFF2-40B4-BE49-F238E27FC236}">
                <a16:creationId xmlns:a16="http://schemas.microsoft.com/office/drawing/2014/main" id="{D327E5A3-577B-8642-99B1-A63B7B7A5EAC}"/>
              </a:ext>
            </a:extLst>
          </p:cNvPr>
          <p:cNvSpPr/>
          <p:nvPr/>
        </p:nvSpPr>
        <p:spPr>
          <a:xfrm>
            <a:off x="5697799" y="4687606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6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12840</TotalTime>
  <Words>1343</Words>
  <Application>Microsoft Office PowerPoint</Application>
  <PresentationFormat>On-screen Show (4:3)</PresentationFormat>
  <Paragraphs>356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Tahoma</vt:lpstr>
      <vt:lpstr>Office Theme</vt:lpstr>
      <vt:lpstr>2019 WELL-BEING REPORT</vt:lpstr>
      <vt:lpstr>Overall Score and Ranking</vt:lpstr>
      <vt:lpstr>Worldviews</vt:lpstr>
      <vt:lpstr>PEOPLE AWARENESS</vt:lpstr>
      <vt:lpstr>Focus of 17 Global Indicators</vt:lpstr>
      <vt:lpstr>PowerPoint Presentation</vt:lpstr>
      <vt:lpstr>Level of Consciousness Scores</vt:lpstr>
      <vt:lpstr>Notes on Level of Consciousness Scores</vt:lpstr>
      <vt:lpstr>Deficiency Needs</vt:lpstr>
      <vt:lpstr>Transformation Needs</vt:lpstr>
      <vt:lpstr>Growth Needs</vt:lpstr>
      <vt:lpstr>Positive Indicators</vt:lpstr>
      <vt:lpstr>Negative Indicators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WELL-BEING REPORT</dc:title>
  <dc:creator>Richard Barrett</dc:creator>
  <cp:lastModifiedBy>Richard Barrett</cp:lastModifiedBy>
  <cp:revision>18</cp:revision>
  <dcterms:created xsi:type="dcterms:W3CDTF">2019-10-17T09:27:05Z</dcterms:created>
  <dcterms:modified xsi:type="dcterms:W3CDTF">2020-01-27T10:41:08Z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725501E0-38D9-4C07-824F-780FEF2024E1</vt:lpwstr>
  </property>
  <property fmtid="{D5CDD505-2E9C-101B-9397-08002B2CF9AE}" pid="3" name="ArticulatePath">
    <vt:lpwstr>https://d.docs.live.net/3d34b40d6378e647/Documents/AAHV Folder/AAHV Discovery and Incubation/Global Consciousness Index/National GCI Reports/Brazil/BRAZIL 2019 WELL-BEING REPORT</vt:lpwstr>
  </property>
</Properties>
</file>